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5" r:id="rId1"/>
  </p:sldMasterIdLst>
  <p:notesMasterIdLst>
    <p:notesMasterId r:id="rId41"/>
  </p:notesMasterIdLst>
  <p:handoutMasterIdLst>
    <p:handoutMasterId r:id="rId42"/>
  </p:handoutMasterIdLst>
  <p:sldIdLst>
    <p:sldId id="404" r:id="rId2"/>
    <p:sldId id="405" r:id="rId3"/>
    <p:sldId id="406" r:id="rId4"/>
    <p:sldId id="381" r:id="rId5"/>
    <p:sldId id="408" r:id="rId6"/>
    <p:sldId id="409" r:id="rId7"/>
    <p:sldId id="395" r:id="rId8"/>
    <p:sldId id="387" r:id="rId9"/>
    <p:sldId id="396" r:id="rId10"/>
    <p:sldId id="429" r:id="rId11"/>
    <p:sldId id="430" r:id="rId12"/>
    <p:sldId id="431" r:id="rId13"/>
    <p:sldId id="393" r:id="rId14"/>
    <p:sldId id="398" r:id="rId15"/>
    <p:sldId id="392" r:id="rId16"/>
    <p:sldId id="439" r:id="rId17"/>
    <p:sldId id="397" r:id="rId18"/>
    <p:sldId id="391" r:id="rId19"/>
    <p:sldId id="399" r:id="rId20"/>
    <p:sldId id="425" r:id="rId21"/>
    <p:sldId id="426" r:id="rId22"/>
    <p:sldId id="433" r:id="rId23"/>
    <p:sldId id="410" r:id="rId24"/>
    <p:sldId id="432" r:id="rId25"/>
    <p:sldId id="434" r:id="rId26"/>
    <p:sldId id="436" r:id="rId27"/>
    <p:sldId id="437" r:id="rId28"/>
    <p:sldId id="411" r:id="rId29"/>
    <p:sldId id="412" r:id="rId30"/>
    <p:sldId id="388" r:id="rId31"/>
    <p:sldId id="414" r:id="rId32"/>
    <p:sldId id="415" r:id="rId33"/>
    <p:sldId id="416" r:id="rId34"/>
    <p:sldId id="417" r:id="rId35"/>
    <p:sldId id="418" r:id="rId36"/>
    <p:sldId id="419" r:id="rId37"/>
    <p:sldId id="427" r:id="rId38"/>
    <p:sldId id="421" r:id="rId39"/>
    <p:sldId id="422" r:id="rId40"/>
  </p:sldIdLst>
  <p:sldSz cx="9144000" cy="6858000" type="screen4x3"/>
  <p:notesSz cx="9296400" cy="6858000"/>
  <p:defaultTextStyle>
    <a:defPPr>
      <a:defRPr lang="en-US"/>
    </a:defPPr>
    <a:lvl1pPr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5pPr>
    <a:lvl6pPr marL="2286000" algn="l" defTabSz="914400" rtl="0" eaLnBrk="1" latinLnBrk="0" hangingPunct="1">
      <a:defRPr sz="2400" kern="1200">
        <a:solidFill>
          <a:schemeClr val="tx1"/>
        </a:solidFill>
        <a:latin typeface="Tahoma" pitchFamily="34" charset="0"/>
        <a:ea typeface="ＭＳ Ｐゴシック" pitchFamily="1" charset="-128"/>
        <a:cs typeface="+mn-cs"/>
      </a:defRPr>
    </a:lvl6pPr>
    <a:lvl7pPr marL="2743200" algn="l" defTabSz="914400" rtl="0" eaLnBrk="1" latinLnBrk="0" hangingPunct="1">
      <a:defRPr sz="2400" kern="1200">
        <a:solidFill>
          <a:schemeClr val="tx1"/>
        </a:solidFill>
        <a:latin typeface="Tahoma" pitchFamily="34" charset="0"/>
        <a:ea typeface="ＭＳ Ｐゴシック" pitchFamily="1" charset="-128"/>
        <a:cs typeface="+mn-cs"/>
      </a:defRPr>
    </a:lvl7pPr>
    <a:lvl8pPr marL="3200400" algn="l" defTabSz="914400" rtl="0" eaLnBrk="1" latinLnBrk="0" hangingPunct="1">
      <a:defRPr sz="2400" kern="1200">
        <a:solidFill>
          <a:schemeClr val="tx1"/>
        </a:solidFill>
        <a:latin typeface="Tahoma" pitchFamily="34" charset="0"/>
        <a:ea typeface="ＭＳ Ｐゴシック" pitchFamily="1" charset="-128"/>
        <a:cs typeface="+mn-cs"/>
      </a:defRPr>
    </a:lvl8pPr>
    <a:lvl9pPr marL="3657600" algn="l" defTabSz="914400" rtl="0" eaLnBrk="1" latinLnBrk="0" hangingPunct="1">
      <a:defRPr sz="2400" kern="1200">
        <a:solidFill>
          <a:schemeClr val="tx1"/>
        </a:solidFill>
        <a:latin typeface="Tahoma" pitchFamily="34" charset="0"/>
        <a:ea typeface="ＭＳ Ｐゴシック" pitchFamily="1"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1882"/>
    <a:srgbClr val="0A078C"/>
    <a:srgbClr val="F7F7F7"/>
    <a:srgbClr val="FE0309"/>
    <a:srgbClr val="FE4449"/>
    <a:srgbClr val="FCE14A"/>
    <a:srgbClr val="2A29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6434" autoAdjust="0"/>
  </p:normalViewPr>
  <p:slideViewPr>
    <p:cSldViewPr>
      <p:cViewPr varScale="1">
        <p:scale>
          <a:sx n="81" d="100"/>
          <a:sy n="81" d="100"/>
        </p:scale>
        <p:origin x="108" y="7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6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8898" name="Rectangle 2"/>
          <p:cNvSpPr>
            <a:spLocks noGrp="1" noChangeArrowheads="1"/>
          </p:cNvSpPr>
          <p:nvPr>
            <p:ph type="hdr" sz="quarter"/>
          </p:nvPr>
        </p:nvSpPr>
        <p:spPr bwMode="auto">
          <a:xfrm>
            <a:off x="0" y="0"/>
            <a:ext cx="4029075"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GB"/>
          </a:p>
        </p:txBody>
      </p:sp>
      <p:sp>
        <p:nvSpPr>
          <p:cNvPr id="208899" name="Rectangle 3"/>
          <p:cNvSpPr>
            <a:spLocks noGrp="1" noChangeArrowheads="1"/>
          </p:cNvSpPr>
          <p:nvPr>
            <p:ph type="dt" sz="quarter" idx="1"/>
          </p:nvPr>
        </p:nvSpPr>
        <p:spPr bwMode="auto">
          <a:xfrm>
            <a:off x="5265738" y="0"/>
            <a:ext cx="4029075"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n-GB"/>
          </a:p>
        </p:txBody>
      </p:sp>
      <p:sp>
        <p:nvSpPr>
          <p:cNvPr id="208900" name="Rectangle 4"/>
          <p:cNvSpPr>
            <a:spLocks noGrp="1" noChangeArrowheads="1"/>
          </p:cNvSpPr>
          <p:nvPr>
            <p:ph type="ftr" sz="quarter" idx="2"/>
          </p:nvPr>
        </p:nvSpPr>
        <p:spPr bwMode="auto">
          <a:xfrm>
            <a:off x="0" y="6513513"/>
            <a:ext cx="4029075"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GB"/>
          </a:p>
        </p:txBody>
      </p:sp>
      <p:sp>
        <p:nvSpPr>
          <p:cNvPr id="208901" name="Rectangle 5"/>
          <p:cNvSpPr>
            <a:spLocks noGrp="1" noChangeArrowheads="1"/>
          </p:cNvSpPr>
          <p:nvPr>
            <p:ph type="sldNum" sz="quarter" idx="3"/>
          </p:nvPr>
        </p:nvSpPr>
        <p:spPr bwMode="auto">
          <a:xfrm>
            <a:off x="5265738" y="6513513"/>
            <a:ext cx="4029075"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FA611129-90E6-494B-8543-3B33C701E191}" type="slidenum">
              <a:rPr lang="en-GB"/>
              <a:pPr/>
              <a:t>‹#›</a:t>
            </a:fld>
            <a:endParaRPr lang="en-GB"/>
          </a:p>
        </p:txBody>
      </p:sp>
    </p:spTree>
    <p:extLst>
      <p:ext uri="{BB962C8B-B14F-4D97-AF65-F5344CB8AC3E}">
        <p14:creationId xmlns:p14="http://schemas.microsoft.com/office/powerpoint/2010/main" val="35189047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4029075"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US"/>
          </a:p>
        </p:txBody>
      </p:sp>
      <p:sp>
        <p:nvSpPr>
          <p:cNvPr id="65539" name="Rectangle 3"/>
          <p:cNvSpPr>
            <a:spLocks noGrp="1" noChangeArrowheads="1"/>
          </p:cNvSpPr>
          <p:nvPr>
            <p:ph type="dt" idx="1"/>
          </p:nvPr>
        </p:nvSpPr>
        <p:spPr bwMode="auto">
          <a:xfrm>
            <a:off x="5267325" y="0"/>
            <a:ext cx="4029075"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n-US"/>
          </a:p>
        </p:txBody>
      </p:sp>
      <p:sp>
        <p:nvSpPr>
          <p:cNvPr id="65540" name="Rectangle 4"/>
          <p:cNvSpPr>
            <a:spLocks noGrp="1" noRot="1" noChangeAspect="1" noChangeArrowheads="1" noTextEdit="1"/>
          </p:cNvSpPr>
          <p:nvPr>
            <p:ph type="sldImg" idx="2"/>
          </p:nvPr>
        </p:nvSpPr>
        <p:spPr bwMode="auto">
          <a:xfrm>
            <a:off x="2933700" y="514350"/>
            <a:ext cx="3429000" cy="2571750"/>
          </a:xfrm>
          <a:prstGeom prst="rect">
            <a:avLst/>
          </a:prstGeom>
          <a:noFill/>
          <a:ln w="9525">
            <a:solidFill>
              <a:srgbClr val="000000"/>
            </a:solidFill>
            <a:miter lim="800000"/>
            <a:headEnd/>
            <a:tailEnd/>
          </a:ln>
          <a:effectLst/>
        </p:spPr>
      </p:sp>
      <p:sp>
        <p:nvSpPr>
          <p:cNvPr id="65541" name="Rectangle 5"/>
          <p:cNvSpPr>
            <a:spLocks noGrp="1" noChangeArrowheads="1"/>
          </p:cNvSpPr>
          <p:nvPr>
            <p:ph type="body" sz="quarter" idx="3"/>
          </p:nvPr>
        </p:nvSpPr>
        <p:spPr bwMode="auto">
          <a:xfrm>
            <a:off x="1239838" y="3257550"/>
            <a:ext cx="6816725" cy="3086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5542" name="Rectangle 6"/>
          <p:cNvSpPr>
            <a:spLocks noGrp="1" noChangeArrowheads="1"/>
          </p:cNvSpPr>
          <p:nvPr>
            <p:ph type="ftr" sz="quarter" idx="4"/>
          </p:nvPr>
        </p:nvSpPr>
        <p:spPr bwMode="auto">
          <a:xfrm>
            <a:off x="0" y="6515100"/>
            <a:ext cx="4029075" cy="3429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US"/>
          </a:p>
        </p:txBody>
      </p:sp>
      <p:sp>
        <p:nvSpPr>
          <p:cNvPr id="65543" name="Rectangle 7"/>
          <p:cNvSpPr>
            <a:spLocks noGrp="1" noChangeArrowheads="1"/>
          </p:cNvSpPr>
          <p:nvPr>
            <p:ph type="sldNum" sz="quarter" idx="5"/>
          </p:nvPr>
        </p:nvSpPr>
        <p:spPr bwMode="auto">
          <a:xfrm>
            <a:off x="5267325" y="6515100"/>
            <a:ext cx="4029075" cy="3429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F1BF1A60-0B10-4995-9C80-DD1CAD7E298E}" type="slidenum">
              <a:rPr lang="en-US"/>
              <a:pPr/>
              <a:t>‹#›</a:t>
            </a:fld>
            <a:endParaRPr lang="en-US"/>
          </a:p>
        </p:txBody>
      </p:sp>
    </p:spTree>
    <p:extLst>
      <p:ext uri="{BB962C8B-B14F-4D97-AF65-F5344CB8AC3E}">
        <p14:creationId xmlns:p14="http://schemas.microsoft.com/office/powerpoint/2010/main" val="306638411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46ECAE0F-5C6B-4DFF-ABEC-C3B7CC2E8484}"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F6CD29C-9E15-41F7-A7A3-9ACA04FA469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9A2D28A-A63C-47D9-86B3-E93D854744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17862C3-DDF1-4F69-B1B1-3471DDFDAC6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5B1172D-56D8-4F75-A519-946102FE734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1DC138-C797-4362-ADE7-CB1B7DAC82E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399DF5F-5F32-4374-95C7-C06047B444B3}"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CFAF5A3-7434-42E8-A6F3-3243DB4AE4F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2C0E2E9-DABD-4989-8396-6715DB9096B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568023-5518-49E1-BC9A-FE64A9B4453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199344C4-CFA7-471E-A245-5C1ED674000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1868D781-2514-4DE1-8476-15EE340BE7D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sldNum="0" hdr="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upload.wikimedia.org/wikipedia/en/f/f7/Horn_Antenna-in_Holmdel,_New_Jersey.jpeg"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en.wikipedia.org/wiki/Antennae_Galaxies" TargetMode="External"/><Relationship Id="rId2" Type="http://schemas.openxmlformats.org/officeDocument/2006/relationships/image" Target="../media/image22.jpeg"/><Relationship Id="rId1" Type="http://schemas.openxmlformats.org/officeDocument/2006/relationships/slideLayout" Target="../slideLayouts/slideLayout4.xml"/><Relationship Id="rId4" Type="http://schemas.openxmlformats.org/officeDocument/2006/relationships/image" Target="../media/image2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youtube.com/watch?v=gxJ4M7tyLR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Title 3"/>
          <p:cNvSpPr>
            <a:spLocks noGrp="1"/>
          </p:cNvSpPr>
          <p:nvPr>
            <p:ph type="ctrTitle"/>
          </p:nvPr>
        </p:nvSpPr>
        <p:spPr>
          <a:xfrm>
            <a:off x="914400" y="4048221"/>
            <a:ext cx="7772400" cy="1108971"/>
          </a:xfrm>
        </p:spPr>
        <p:txBody>
          <a:bodyPr/>
          <a:lstStyle/>
          <a:p>
            <a:r>
              <a:rPr lang="en-US" dirty="0" smtClean="0"/>
              <a:t>Option D: Lesson 5</a:t>
            </a:r>
            <a:endParaRPr lang="en-US" dirty="0"/>
          </a:p>
        </p:txBody>
      </p:sp>
      <p:sp>
        <p:nvSpPr>
          <p:cNvPr id="5" name="Subtitle 4"/>
          <p:cNvSpPr>
            <a:spLocks noGrp="1"/>
          </p:cNvSpPr>
          <p:nvPr>
            <p:ph type="subTitle" idx="1"/>
          </p:nvPr>
        </p:nvSpPr>
        <p:spPr>
          <a:xfrm>
            <a:off x="938448" y="4725144"/>
            <a:ext cx="7772400" cy="504056"/>
          </a:xfrm>
        </p:spPr>
        <p:txBody>
          <a:bodyPr/>
          <a:lstStyle/>
          <a:p>
            <a:r>
              <a:rPr lang="en-US" dirty="0" smtClean="0"/>
              <a:t>Cosmology (Including the Big Bang)</a:t>
            </a:r>
            <a:endParaRPr lang="en-US" dirty="0"/>
          </a:p>
        </p:txBody>
      </p:sp>
      <p:pic>
        <p:nvPicPr>
          <p:cNvPr id="1026" name="Picture 2" descr="http://www.cutcabletoday.com/wp-content/uploads/2015/09/Big-Bang-Theor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5792" y="432071"/>
            <a:ext cx="5796608" cy="32605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4400" y="548680"/>
            <a:ext cx="7772400" cy="914400"/>
          </a:xfrm>
        </p:spPr>
        <p:txBody>
          <a:bodyPr/>
          <a:lstStyle/>
          <a:p>
            <a:r>
              <a:rPr lang="en-GB" dirty="0">
                <a:solidFill>
                  <a:schemeClr val="tx2"/>
                </a:solidFill>
              </a:rPr>
              <a:t>Doppler Shift</a:t>
            </a:r>
            <a:br>
              <a:rPr lang="en-GB" dirty="0">
                <a:solidFill>
                  <a:schemeClr val="tx2"/>
                </a:solidFill>
              </a:rPr>
            </a:br>
            <a:endParaRPr lang="en-CA" dirty="0"/>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p:txBody>
              <a:bodyPr>
                <a:normAutofit fontScale="62500" lnSpcReduction="20000"/>
              </a:bodyPr>
              <a:lstStyle/>
              <a:p>
                <a:r>
                  <a:rPr lang="en-CA" dirty="0" smtClean="0"/>
                  <a:t>The change in wavelength due to the Doppler shift is related to the “speed” of the object moving by:</a:t>
                </a:r>
              </a:p>
              <a:p>
                <a:pPr marL="68580" indent="0">
                  <a:buNone/>
                </a:pPr>
                <a14:m>
                  <m:oMathPara xmlns:m="http://schemas.openxmlformats.org/officeDocument/2006/math">
                    <m:oMathParaPr>
                      <m:jc m:val="centerGroup"/>
                    </m:oMathParaPr>
                    <m:oMath xmlns:m="http://schemas.openxmlformats.org/officeDocument/2006/math">
                      <m:f>
                        <m:fPr>
                          <m:ctrlPr>
                            <a:rPr lang="en-CA" i="1" smtClean="0">
                              <a:latin typeface="Cambria Math" panose="02040503050406030204" pitchFamily="18" charset="0"/>
                            </a:rPr>
                          </m:ctrlPr>
                        </m:fPr>
                        <m:num>
                          <m:r>
                            <m:rPr>
                              <m:sty m:val="p"/>
                            </m:rPr>
                            <a:rPr lang="el-GR" i="1" smtClean="0">
                              <a:latin typeface="Cambria Math" panose="02040503050406030204" pitchFamily="18" charset="0"/>
                            </a:rPr>
                            <m:t>λ</m:t>
                          </m:r>
                          <m:r>
                            <a:rPr lang="en-CA" b="0" i="1" smtClean="0">
                              <a:latin typeface="Cambria Math" panose="02040503050406030204" pitchFamily="18" charset="0"/>
                            </a:rPr>
                            <m:t>−</m:t>
                          </m:r>
                          <m:sSub>
                            <m:sSubPr>
                              <m:ctrlPr>
                                <a:rPr lang="el-GR" b="0" i="1" smtClean="0">
                                  <a:latin typeface="Cambria Math" panose="02040503050406030204" pitchFamily="18" charset="0"/>
                                </a:rPr>
                              </m:ctrlPr>
                            </m:sSubPr>
                            <m:e>
                              <m:r>
                                <m:rPr>
                                  <m:sty m:val="p"/>
                                </m:rPr>
                                <a:rPr lang="el-GR" i="1">
                                  <a:latin typeface="Cambria Math" panose="02040503050406030204" pitchFamily="18" charset="0"/>
                                </a:rPr>
                                <m:t>λ</m:t>
                              </m:r>
                            </m:e>
                            <m:sub>
                              <m:r>
                                <a:rPr lang="en-CA" b="0" i="1" smtClean="0">
                                  <a:latin typeface="Cambria Math" panose="02040503050406030204" pitchFamily="18" charset="0"/>
                                </a:rPr>
                                <m:t>0</m:t>
                              </m:r>
                            </m:sub>
                          </m:sSub>
                        </m:num>
                        <m:den>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den>
                      </m:f>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m:t>
                          </m:r>
                          <m:r>
                            <m:rPr>
                              <m:sty m:val="p"/>
                            </m:rPr>
                            <a:rPr lang="el-GR" i="1">
                              <a:latin typeface="Cambria Math" panose="02040503050406030204" pitchFamily="18" charset="0"/>
                            </a:rPr>
                            <m:t>λ</m:t>
                          </m:r>
                        </m:num>
                        <m:den>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den>
                      </m:f>
                      <m:r>
                        <a:rPr lang="en-CA" b="0" i="1" smtClean="0">
                          <a:latin typeface="Cambria Math" panose="02040503050406030204" pitchFamily="18" charset="0"/>
                          <a:ea typeface="Cambria Math" panose="02040503050406030204" pitchFamily="18" charset="0"/>
                        </a:rPr>
                        <m:t>≈</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𝑣</m:t>
                          </m:r>
                        </m:num>
                        <m:den>
                          <m:r>
                            <a:rPr lang="en-CA" b="0" i="1" smtClean="0">
                              <a:latin typeface="Cambria Math" panose="02040503050406030204" pitchFamily="18" charset="0"/>
                              <a:ea typeface="Cambria Math" panose="02040503050406030204" pitchFamily="18" charset="0"/>
                            </a:rPr>
                            <m:t>𝑐</m:t>
                          </m:r>
                        </m:den>
                      </m:f>
                    </m:oMath>
                  </m:oMathPara>
                </a14:m>
                <a:endParaRPr lang="en-CA" dirty="0" smtClean="0"/>
              </a:p>
              <a:p>
                <a:pPr marL="68580" indent="0">
                  <a:buNone/>
                </a:pPr>
                <a:r>
                  <a:rPr lang="en-CA" dirty="0" smtClean="0"/>
                  <a:t>Where:	</a:t>
                </a:r>
                <a:r>
                  <a:rPr lang="el-GR" dirty="0" smtClean="0">
                    <a:latin typeface="Times New Roman" panose="02020603050405020304" pitchFamily="18" charset="0"/>
                    <a:cs typeface="Times New Roman" panose="02020603050405020304" pitchFamily="18" charset="0"/>
                  </a:rPr>
                  <a:t>λ</a:t>
                </a:r>
                <a:r>
                  <a:rPr lang="en-CA" dirty="0" smtClean="0"/>
                  <a:t> is the observed wavelength.</a:t>
                </a:r>
              </a:p>
              <a:p>
                <a:pPr marL="68580" indent="0">
                  <a:buNone/>
                </a:pPr>
                <a:r>
                  <a:rPr lang="en-CA" dirty="0"/>
                  <a:t>	</a:t>
                </a:r>
                <a:r>
                  <a:rPr lang="en-CA" dirty="0" smtClean="0"/>
                  <a:t>	</a:t>
                </a:r>
                <a:r>
                  <a:rPr lang="el-GR" dirty="0"/>
                  <a:t> </a:t>
                </a:r>
                <a:r>
                  <a:rPr lang="el-GR" dirty="0" smtClean="0">
                    <a:latin typeface="Times New Roman" panose="02020603050405020304" pitchFamily="18" charset="0"/>
                    <a:cs typeface="Times New Roman" panose="02020603050405020304" pitchFamily="18" charset="0"/>
                  </a:rPr>
                  <a:t>λ</a:t>
                </a:r>
                <a:r>
                  <a:rPr lang="en-CA" baseline="-25000" dirty="0" smtClean="0">
                    <a:latin typeface="Times New Roman" panose="02020603050405020304" pitchFamily="18" charset="0"/>
                    <a:cs typeface="Times New Roman" panose="02020603050405020304" pitchFamily="18" charset="0"/>
                  </a:rPr>
                  <a:t>0</a:t>
                </a:r>
                <a:r>
                  <a:rPr lang="en-CA" dirty="0" smtClean="0"/>
                  <a:t> is the wavelength emitted.</a:t>
                </a:r>
              </a:p>
              <a:p>
                <a:pPr marL="68580" indent="0">
                  <a:buNone/>
                </a:pPr>
                <a:r>
                  <a:rPr lang="en-CA" baseline="-25000" dirty="0"/>
                  <a:t>	</a:t>
                </a:r>
                <a:r>
                  <a:rPr lang="en-CA" baseline="-25000" dirty="0" smtClean="0"/>
                  <a:t>	</a:t>
                </a:r>
                <a:r>
                  <a:rPr lang="el-GR" dirty="0" smtClean="0">
                    <a:latin typeface="Times New Roman" panose="02020603050405020304" pitchFamily="18" charset="0"/>
                    <a:cs typeface="Times New Roman" panose="02020603050405020304" pitchFamily="18" charset="0"/>
                  </a:rPr>
                  <a:t>Δ</a:t>
                </a:r>
                <a:r>
                  <a:rPr lang="el-GR" dirty="0">
                    <a:latin typeface="Times New Roman" panose="02020603050405020304" pitchFamily="18" charset="0"/>
                    <a:cs typeface="Times New Roman" panose="02020603050405020304" pitchFamily="18" charset="0"/>
                  </a:rPr>
                  <a:t> </a:t>
                </a:r>
                <a:r>
                  <a:rPr lang="el-GR" dirty="0" smtClean="0">
                    <a:latin typeface="Times New Roman" panose="02020603050405020304" pitchFamily="18" charset="0"/>
                    <a:cs typeface="Times New Roman" panose="02020603050405020304" pitchFamily="18" charset="0"/>
                  </a:rPr>
                  <a:t>λ</a:t>
                </a:r>
                <a:r>
                  <a:rPr lang="en-CA" dirty="0" smtClean="0"/>
                  <a:t> is the change in wavelength.</a:t>
                </a:r>
              </a:p>
              <a:p>
                <a:pPr marL="68580" indent="0">
                  <a:buNone/>
                </a:pPr>
                <a:r>
                  <a:rPr lang="en-CA" dirty="0"/>
                  <a:t>	</a:t>
                </a:r>
                <a:r>
                  <a:rPr lang="en-CA" dirty="0" smtClean="0"/>
                  <a:t>	</a:t>
                </a:r>
                <a:r>
                  <a:rPr lang="en-CA" i="1" dirty="0" smtClean="0">
                    <a:latin typeface="Times New Roman" panose="02020603050405020304" pitchFamily="18" charset="0"/>
                    <a:cs typeface="Times New Roman" panose="02020603050405020304" pitchFamily="18" charset="0"/>
                  </a:rPr>
                  <a:t>v</a:t>
                </a:r>
                <a:r>
                  <a:rPr lang="en-CA" dirty="0" smtClean="0"/>
                  <a:t> is the speed of the object.</a:t>
                </a:r>
              </a:p>
              <a:p>
                <a:pPr marL="68580" indent="0">
                  <a:buNone/>
                </a:pPr>
                <a:r>
                  <a:rPr lang="en-CA" dirty="0"/>
                  <a:t>	</a:t>
                </a:r>
                <a:r>
                  <a:rPr lang="en-CA" dirty="0" smtClean="0"/>
                  <a:t>	</a:t>
                </a:r>
                <a:r>
                  <a:rPr lang="en-CA" i="1" dirty="0" smtClean="0">
                    <a:latin typeface="Times New Roman" panose="02020603050405020304" pitchFamily="18" charset="0"/>
                    <a:cs typeface="Times New Roman" panose="02020603050405020304" pitchFamily="18" charset="0"/>
                  </a:rPr>
                  <a:t>c</a:t>
                </a:r>
                <a:r>
                  <a:rPr lang="en-CA" dirty="0" smtClean="0"/>
                  <a:t> is the speed of light.</a:t>
                </a:r>
              </a:p>
              <a:p>
                <a:pPr marL="68580" indent="0">
                  <a:buNone/>
                </a:pPr>
                <a:r>
                  <a:rPr lang="en-CA" dirty="0" smtClean="0"/>
                  <a:t>Note: This equation relies on the </a:t>
                </a:r>
                <a:r>
                  <a:rPr lang="en-CA" i="1" dirty="0" smtClean="0">
                    <a:latin typeface="Times New Roman" panose="02020603050405020304" pitchFamily="18" charset="0"/>
                    <a:cs typeface="Times New Roman" panose="02020603050405020304" pitchFamily="18" charset="0"/>
                  </a:rPr>
                  <a:t>v&lt;&lt;c</a:t>
                </a:r>
                <a:r>
                  <a:rPr lang="en-CA" dirty="0" smtClean="0"/>
                  <a:t>.</a:t>
                </a:r>
              </a:p>
              <a:p>
                <a:pPr marL="68580" indent="0">
                  <a:buNone/>
                </a:pPr>
                <a:r>
                  <a:rPr lang="en-CA" dirty="0" smtClean="0"/>
                  <a:t>In Astrophysics, we assign this ratio the letter </a:t>
                </a:r>
                <a:r>
                  <a:rPr lang="en-CA" i="1" dirty="0" smtClean="0">
                    <a:latin typeface="Times New Roman" panose="02020603050405020304" pitchFamily="18" charset="0"/>
                    <a:cs typeface="Times New Roman" panose="02020603050405020304" pitchFamily="18" charset="0"/>
                  </a:rPr>
                  <a:t>z</a:t>
                </a:r>
                <a:r>
                  <a:rPr lang="en-CA" dirty="0" smtClean="0"/>
                  <a:t> to indicate the redshift of a galaxy.</a:t>
                </a:r>
              </a:p>
              <a:p>
                <a:pPr marL="6858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𝑧</m:t>
                      </m:r>
                      <m:r>
                        <a:rPr lang="en-CA" i="1">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ea typeface="Cambria Math" panose="02040503050406030204" pitchFamily="18" charset="0"/>
                            </a:rPr>
                            <m:t>∆</m:t>
                          </m:r>
                          <m:r>
                            <m:rPr>
                              <m:sty m:val="p"/>
                            </m:rPr>
                            <a:rPr lang="el-GR" i="1">
                              <a:latin typeface="Cambria Math" panose="02040503050406030204" pitchFamily="18" charset="0"/>
                            </a:rPr>
                            <m:t>λ</m:t>
                          </m:r>
                        </m:num>
                        <m:den>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den>
                      </m:f>
                      <m:r>
                        <a:rPr lang="en-CA" i="1">
                          <a:latin typeface="Cambria Math" panose="02040503050406030204" pitchFamily="18" charset="0"/>
                          <a:ea typeface="Cambria Math" panose="02040503050406030204" pitchFamily="18" charset="0"/>
                        </a:rPr>
                        <m:t>≈</m:t>
                      </m:r>
                      <m:f>
                        <m:fPr>
                          <m:ctrlPr>
                            <a:rPr lang="en-CA" i="1">
                              <a:latin typeface="Cambria Math" panose="02040503050406030204" pitchFamily="18" charset="0"/>
                              <a:ea typeface="Cambria Math" panose="02040503050406030204" pitchFamily="18" charset="0"/>
                            </a:rPr>
                          </m:ctrlPr>
                        </m:fPr>
                        <m:num>
                          <m:r>
                            <a:rPr lang="en-CA" i="1">
                              <a:latin typeface="Cambria Math" panose="02040503050406030204" pitchFamily="18" charset="0"/>
                              <a:ea typeface="Cambria Math" panose="02040503050406030204" pitchFamily="18" charset="0"/>
                            </a:rPr>
                            <m:t>𝑣</m:t>
                          </m:r>
                        </m:num>
                        <m:den>
                          <m:r>
                            <a:rPr lang="en-CA" i="1">
                              <a:latin typeface="Cambria Math" panose="02040503050406030204" pitchFamily="18" charset="0"/>
                              <a:ea typeface="Cambria Math" panose="02040503050406030204" pitchFamily="18" charset="0"/>
                            </a:rPr>
                            <m:t>𝑐</m:t>
                          </m:r>
                        </m:den>
                      </m:f>
                    </m:oMath>
                  </m:oMathPara>
                </a14:m>
                <a:endParaRPr lang="en-CA" dirty="0"/>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blipFill rotWithShape="0">
                <a:blip r:embed="rId2"/>
                <a:stretch>
                  <a:fillRect t="-1733"/>
                </a:stretch>
              </a:blipFill>
            </p:spPr>
            <p:txBody>
              <a:bodyPr/>
              <a:lstStyle/>
              <a:p>
                <a:r>
                  <a:rPr lang="en-CA">
                    <a:noFill/>
                  </a:rPr>
                  <a:t> </a:t>
                </a:r>
              </a:p>
            </p:txBody>
          </p:sp>
        </mc:Fallback>
      </mc:AlternateContent>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80440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Hubble’s law</a:t>
            </a:r>
            <a:endParaRPr lang="en-CA" dirty="0"/>
          </a:p>
        </p:txBody>
      </p:sp>
      <p:sp>
        <p:nvSpPr>
          <p:cNvPr id="3" name="Content Placeholder 2"/>
          <p:cNvSpPr>
            <a:spLocks noGrp="1"/>
          </p:cNvSpPr>
          <p:nvPr>
            <p:ph idx="1"/>
          </p:nvPr>
        </p:nvSpPr>
        <p:spPr>
          <a:xfrm>
            <a:off x="755576" y="1430580"/>
            <a:ext cx="3723872" cy="3006531"/>
          </a:xfrm>
        </p:spPr>
        <p:txBody>
          <a:bodyPr>
            <a:normAutofit fontScale="55000" lnSpcReduction="20000"/>
          </a:bodyPr>
          <a:lstStyle/>
          <a:p>
            <a:r>
              <a:rPr lang="en-CA" dirty="0" smtClean="0"/>
              <a:t>Edwin Hubble (and a guy called </a:t>
            </a:r>
            <a:r>
              <a:rPr lang="en-GB" dirty="0" smtClean="0"/>
              <a:t>Milton </a:t>
            </a:r>
            <a:r>
              <a:rPr lang="en-GB" dirty="0" err="1" smtClean="0"/>
              <a:t>Humanson</a:t>
            </a:r>
            <a:r>
              <a:rPr lang="en-GB" dirty="0" smtClean="0"/>
              <a:t>) noticed that all observed galaxies displayed a red shift.</a:t>
            </a:r>
          </a:p>
          <a:p>
            <a:r>
              <a:rPr lang="en-GB" dirty="0" smtClean="0"/>
              <a:t>Hubble then used observed (type </a:t>
            </a:r>
            <a:r>
              <a:rPr lang="en-GB" dirty="0" err="1" smtClean="0"/>
              <a:t>Ia</a:t>
            </a:r>
            <a:r>
              <a:rPr lang="en-GB" dirty="0" smtClean="0"/>
              <a:t>) supernovae in distant galaxies as a “standard candle” to measure the distance to these galaxies.</a:t>
            </a:r>
          </a:p>
          <a:p>
            <a:r>
              <a:rPr lang="en-GB" dirty="0" smtClean="0"/>
              <a:t>Hubble compared the distance to these galaxies with the speed they were receding.</a:t>
            </a:r>
          </a:p>
          <a:p>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Rectangle 5"/>
          <p:cNvSpPr/>
          <p:nvPr/>
        </p:nvSpPr>
        <p:spPr>
          <a:xfrm>
            <a:off x="4499992" y="1196752"/>
            <a:ext cx="4509145" cy="302154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2" descr="http://imagine.gsfc.nasa.gov/features/yba/M31-velocity/images/hubbles_law.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0536" y="1265965"/>
            <a:ext cx="4509145" cy="279255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8" name="Content Placeholder 2"/>
              <p:cNvSpPr txBox="1">
                <a:spLocks/>
              </p:cNvSpPr>
              <p:nvPr/>
            </p:nvSpPr>
            <p:spPr>
              <a:xfrm>
                <a:off x="755576" y="4400772"/>
                <a:ext cx="7910680" cy="2333118"/>
              </a:xfrm>
              <a:prstGeom prst="rect">
                <a:avLst/>
              </a:prstGeom>
            </p:spPr>
            <p:txBody>
              <a:bodyPr vert="horz">
                <a:normAutofit fontScale="55000" lnSpcReduction="200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fontAlgn="auto">
                  <a:spcAft>
                    <a:spcPts val="0"/>
                  </a:spcAft>
                </a:pPr>
                <a:r>
                  <a:rPr lang="en-CA" dirty="0" smtClean="0"/>
                  <a:t>When a graph is plotted of speed of galaxies vs distance, we end up with a direct relationship.</a:t>
                </a:r>
              </a:p>
              <a:p>
                <a:pPr fontAlgn="auto">
                  <a:spcAft>
                    <a:spcPts val="0"/>
                  </a:spcAft>
                </a:pPr>
                <a:r>
                  <a:rPr lang="en-CA" dirty="0" smtClean="0"/>
                  <a:t>So the speed of recession of galaxies is related to their distance from Earth by:</a:t>
                </a:r>
              </a:p>
              <a:p>
                <a:pPr marL="68580" indent="0" fontAlgn="auto">
                  <a:spcAft>
                    <a:spcPts val="0"/>
                  </a:spcAft>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𝑣</m:t>
                      </m:r>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𝐻</m:t>
                          </m:r>
                        </m:e>
                        <m:sub>
                          <m:r>
                            <a:rPr lang="en-CA" b="0" i="1" smtClean="0">
                              <a:latin typeface="Cambria Math" panose="02040503050406030204" pitchFamily="18" charset="0"/>
                            </a:rPr>
                            <m:t>0</m:t>
                          </m:r>
                        </m:sub>
                      </m:sSub>
                      <m:r>
                        <a:rPr lang="en-CA" b="0" i="1" smtClean="0">
                          <a:latin typeface="Cambria Math" panose="02040503050406030204" pitchFamily="18" charset="0"/>
                        </a:rPr>
                        <m:t>𝑑</m:t>
                      </m:r>
                    </m:oMath>
                  </m:oMathPara>
                </a14:m>
                <a:endParaRPr lang="en-CA" dirty="0" smtClean="0"/>
              </a:p>
              <a:p>
                <a:pPr marL="68580" indent="0" fontAlgn="auto">
                  <a:spcAft>
                    <a:spcPts val="0"/>
                  </a:spcAft>
                  <a:buNone/>
                </a:pPr>
                <a:r>
                  <a:rPr lang="en-CA" dirty="0" smtClean="0"/>
                  <a:t>Where:		v is the speed of recession.</a:t>
                </a:r>
              </a:p>
              <a:p>
                <a:pPr marL="68580" indent="0" fontAlgn="auto">
                  <a:spcAft>
                    <a:spcPts val="0"/>
                  </a:spcAft>
                  <a:buNone/>
                </a:pPr>
                <a:r>
                  <a:rPr lang="en-CA" dirty="0"/>
                  <a:t>	</a:t>
                </a:r>
                <a:r>
                  <a:rPr lang="en-CA" dirty="0" smtClean="0"/>
                  <a:t>	d is the distance to the galaxy.</a:t>
                </a:r>
              </a:p>
              <a:p>
                <a:pPr marL="68580" indent="0" fontAlgn="auto">
                  <a:spcAft>
                    <a:spcPts val="0"/>
                  </a:spcAft>
                  <a:buNone/>
                </a:pPr>
                <a:r>
                  <a:rPr lang="en-CA" dirty="0"/>
                  <a:t>	</a:t>
                </a:r>
                <a:r>
                  <a:rPr lang="en-CA" dirty="0" smtClean="0"/>
                  <a:t>	H0 is the “Hubble Constant”.</a:t>
                </a:r>
              </a:p>
              <a:p>
                <a:pPr marL="68580" indent="0" fontAlgn="auto">
                  <a:spcAft>
                    <a:spcPts val="0"/>
                  </a:spcAft>
                  <a:buNone/>
                </a:pPr>
                <a:r>
                  <a:rPr lang="en-CA" dirty="0"/>
                  <a:t>	</a:t>
                </a:r>
                <a:r>
                  <a:rPr lang="en-CA" dirty="0" smtClean="0"/>
                  <a:t>	The current best estimate of the Hubble constant is 70 kms</a:t>
                </a:r>
                <a:r>
                  <a:rPr lang="en-CA" baseline="30000" dirty="0" smtClean="0"/>
                  <a:t>-1</a:t>
                </a:r>
                <a:r>
                  <a:rPr lang="en-CA" dirty="0" smtClean="0"/>
                  <a:t>Mpc</a:t>
                </a:r>
                <a:r>
                  <a:rPr lang="en-CA" baseline="30000" dirty="0" smtClean="0"/>
                  <a:t>-1</a:t>
                </a:r>
                <a:r>
                  <a:rPr lang="en-CA" baseline="-25000" dirty="0" smtClean="0"/>
                  <a:t>.</a:t>
                </a:r>
                <a:endParaRPr lang="en-CA" baseline="-25000" dirty="0"/>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755576" y="4400772"/>
                <a:ext cx="7910680" cy="2333118"/>
              </a:xfrm>
              <a:prstGeom prst="rect">
                <a:avLst/>
              </a:prstGeom>
              <a:blipFill rotWithShape="0">
                <a:blip r:embed="rId3"/>
                <a:stretch>
                  <a:fillRect t="-2872"/>
                </a:stretch>
              </a:blipFill>
            </p:spPr>
            <p:txBody>
              <a:bodyPr/>
              <a:lstStyle/>
              <a:p>
                <a:r>
                  <a:rPr lang="en-CA">
                    <a:noFill/>
                  </a:rPr>
                  <a:t> </a:t>
                </a:r>
              </a:p>
            </p:txBody>
          </p:sp>
        </mc:Fallback>
      </mc:AlternateContent>
    </p:spTree>
    <p:extLst>
      <p:ext uri="{BB962C8B-B14F-4D97-AF65-F5344CB8AC3E}">
        <p14:creationId xmlns:p14="http://schemas.microsoft.com/office/powerpoint/2010/main" val="1025262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Implication of Hubble Law and Hubble Constant.</a:t>
            </a:r>
            <a:endParaRPr lang="en-CA" dirty="0"/>
          </a:p>
        </p:txBody>
      </p:sp>
      <p:sp>
        <p:nvSpPr>
          <p:cNvPr id="3" name="Content Placeholder 2"/>
          <p:cNvSpPr>
            <a:spLocks noGrp="1"/>
          </p:cNvSpPr>
          <p:nvPr>
            <p:ph idx="1"/>
          </p:nvPr>
        </p:nvSpPr>
        <p:spPr>
          <a:xfrm>
            <a:off x="914400" y="1916832"/>
            <a:ext cx="7772400" cy="4438728"/>
          </a:xfrm>
        </p:spPr>
        <p:txBody>
          <a:bodyPr>
            <a:normAutofit fontScale="85000" lnSpcReduction="20000"/>
          </a:bodyPr>
          <a:lstStyle/>
          <a:p>
            <a:r>
              <a:rPr lang="en-CA" dirty="0" smtClean="0"/>
              <a:t>The fact that all there is a direct relationship between speed of galaxies and their distance from us implies that at an earlier point in time, everything in the Universe was much closer together.</a:t>
            </a:r>
          </a:p>
          <a:p>
            <a:r>
              <a:rPr lang="en-CA" dirty="0" smtClean="0"/>
              <a:t>In fact, we can trace the universe backwards to a point in time (~13.7 billion years ago) when the Universe was compressed into a space smaller than the size of 1 atom.</a:t>
            </a:r>
          </a:p>
          <a:p>
            <a:r>
              <a:rPr lang="en-CA" dirty="0" smtClean="0"/>
              <a:t>From this point in time, the Universe expanded in the “Big Bang” creating time and space.</a:t>
            </a:r>
          </a:p>
          <a:p>
            <a:r>
              <a:rPr lang="en-CA" dirty="0" smtClean="0"/>
              <a:t>The Hubble constant gives us an estimate of the current rate of expansion of the universe.</a:t>
            </a:r>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98109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endParaRPr lang="en-US"/>
          </a:p>
        </p:txBody>
      </p:sp>
      <p:sp>
        <p:nvSpPr>
          <p:cNvPr id="5" name="Footer Placeholder 2"/>
          <p:cNvSpPr>
            <a:spLocks noGrp="1"/>
          </p:cNvSpPr>
          <p:nvPr>
            <p:ph type="ftr" sz="quarter" idx="11"/>
          </p:nvPr>
        </p:nvSpPr>
        <p:spPr/>
        <p:txBody>
          <a:bodyPr/>
          <a:lstStyle/>
          <a:p>
            <a:endParaRPr lang="en-US"/>
          </a:p>
        </p:txBody>
      </p:sp>
      <p:sp>
        <p:nvSpPr>
          <p:cNvPr id="306178" name="Rectangle 2"/>
          <p:cNvSpPr>
            <a:spLocks noChangeArrowheads="1"/>
          </p:cNvSpPr>
          <p:nvPr/>
        </p:nvSpPr>
        <p:spPr bwMode="auto">
          <a:xfrm>
            <a:off x="684213" y="0"/>
            <a:ext cx="7772400" cy="1143000"/>
          </a:xfrm>
          <a:prstGeom prst="rect">
            <a:avLst/>
          </a:prstGeom>
          <a:noFill/>
          <a:ln w="9525">
            <a:noFill/>
            <a:miter lim="800000"/>
            <a:headEnd/>
            <a:tailEnd/>
          </a:ln>
          <a:effectLst>
            <a:outerShdw algn="ctr" rotWithShape="0">
              <a:srgbClr val="808080">
                <a:alpha val="75000"/>
              </a:srgbClr>
            </a:outerShdw>
          </a:effectLst>
        </p:spPr>
        <p:txBody>
          <a:bodyPr anchor="ctr"/>
          <a:lstStyle/>
          <a:p>
            <a:pPr algn="ctr" eaLnBrk="1" hangingPunct="1"/>
            <a:r>
              <a:rPr lang="en-GB" sz="4400">
                <a:solidFill>
                  <a:schemeClr val="tx2"/>
                </a:solidFill>
              </a:rPr>
              <a:t>Background radiation</a:t>
            </a:r>
          </a:p>
        </p:txBody>
      </p:sp>
      <p:sp>
        <p:nvSpPr>
          <p:cNvPr id="306180" name="Rectangle 4"/>
          <p:cNvSpPr>
            <a:spLocks noChangeArrowheads="1"/>
          </p:cNvSpPr>
          <p:nvPr/>
        </p:nvSpPr>
        <p:spPr bwMode="auto">
          <a:xfrm>
            <a:off x="250031" y="1143000"/>
            <a:ext cx="8640763" cy="5324535"/>
          </a:xfrm>
          <a:prstGeom prst="rect">
            <a:avLst/>
          </a:prstGeom>
          <a:noFill/>
          <a:ln w="9525">
            <a:noFill/>
            <a:miter lim="800000"/>
            <a:headEnd/>
            <a:tailEnd/>
          </a:ln>
          <a:effectLst/>
        </p:spPr>
        <p:txBody>
          <a:bodyPr>
            <a:spAutoFit/>
          </a:bodyPr>
          <a:lstStyle/>
          <a:p>
            <a:pPr marL="342900" indent="-342900">
              <a:spcBef>
                <a:spcPct val="50000"/>
              </a:spcBef>
              <a:buFont typeface="Arial" panose="020B0604020202020204" pitchFamily="34" charset="0"/>
              <a:buChar char="•"/>
            </a:pPr>
            <a:r>
              <a:rPr lang="en-GB" sz="2000" dirty="0"/>
              <a:t>In 1960 two physicists, </a:t>
            </a:r>
            <a:r>
              <a:rPr lang="en-GB" sz="2000" dirty="0" err="1"/>
              <a:t>Dicke</a:t>
            </a:r>
            <a:r>
              <a:rPr lang="en-GB" sz="2000" dirty="0"/>
              <a:t> and Peebles, realising that there was more </a:t>
            </a:r>
            <a:r>
              <a:rPr lang="en-GB" sz="2000" dirty="0" smtClean="0"/>
              <a:t>Helium in the universe </a:t>
            </a:r>
            <a:r>
              <a:rPr lang="en-GB" sz="2000" dirty="0"/>
              <a:t>than </a:t>
            </a:r>
            <a:r>
              <a:rPr lang="en-GB" sz="2000" dirty="0" smtClean="0"/>
              <a:t>could </a:t>
            </a:r>
            <a:r>
              <a:rPr lang="en-GB" sz="2000" dirty="0"/>
              <a:t>be produced by </a:t>
            </a:r>
            <a:r>
              <a:rPr lang="en-GB" sz="2000" dirty="0" smtClean="0"/>
              <a:t>stars.  </a:t>
            </a:r>
          </a:p>
          <a:p>
            <a:pPr marL="800100" lvl="1" indent="-342900">
              <a:spcBef>
                <a:spcPct val="50000"/>
              </a:spcBef>
              <a:buFont typeface="Arial" panose="020B0604020202020204" pitchFamily="34" charset="0"/>
              <a:buChar char="•"/>
            </a:pPr>
            <a:r>
              <a:rPr lang="en-GB" sz="2000" dirty="0" smtClean="0"/>
              <a:t>They </a:t>
            </a:r>
            <a:r>
              <a:rPr lang="en-GB" sz="2000" dirty="0"/>
              <a:t>proposed that in the beginning of the Universe it was at a sufficiently high temperature to produce </a:t>
            </a:r>
            <a:r>
              <a:rPr lang="en-GB" sz="2000" dirty="0" smtClean="0"/>
              <a:t>Helium through </a:t>
            </a:r>
            <a:r>
              <a:rPr lang="en-GB" sz="2000" dirty="0"/>
              <a:t>fusion.</a:t>
            </a:r>
          </a:p>
          <a:p>
            <a:pPr marL="800100" lvl="1" indent="-342900">
              <a:spcBef>
                <a:spcPct val="50000"/>
              </a:spcBef>
              <a:buFont typeface="Arial" panose="020B0604020202020204" pitchFamily="34" charset="0"/>
              <a:buChar char="•"/>
            </a:pPr>
            <a:r>
              <a:rPr lang="en-GB" sz="2000" dirty="0"/>
              <a:t>In this process a great amount of highly energetic radiation </a:t>
            </a:r>
            <a:r>
              <a:rPr lang="en-GB" sz="2000" dirty="0" smtClean="0"/>
              <a:t>would have been produced</a:t>
            </a:r>
            <a:r>
              <a:rPr lang="en-GB" sz="2000" dirty="0"/>
              <a:t>. However, as the Universe expanded and cooled, the energy of that radiation decreased as well (wavelength increased). </a:t>
            </a:r>
            <a:endParaRPr lang="en-GB" sz="2000" dirty="0" smtClean="0"/>
          </a:p>
          <a:p>
            <a:pPr marL="800100" lvl="1" indent="-342900">
              <a:spcBef>
                <a:spcPct val="50000"/>
              </a:spcBef>
              <a:buFont typeface="Arial" panose="020B0604020202020204" pitchFamily="34" charset="0"/>
              <a:buChar char="•"/>
            </a:pPr>
            <a:r>
              <a:rPr lang="en-GB" sz="2000" dirty="0" smtClean="0"/>
              <a:t>It </a:t>
            </a:r>
            <a:r>
              <a:rPr lang="en-GB" sz="2000" dirty="0"/>
              <a:t>was predicted that the actual photons would have an maximum </a:t>
            </a:r>
            <a:r>
              <a:rPr lang="en-GB" sz="2000" dirty="0">
                <a:cs typeface="Tahoma" pitchFamily="34" charset="0"/>
              </a:rPr>
              <a:t>λ corresponding to a black body spectrum of 3K.</a:t>
            </a:r>
          </a:p>
          <a:p>
            <a:pPr marL="800100" lvl="1" indent="-342900">
              <a:spcBef>
                <a:spcPct val="50000"/>
              </a:spcBef>
              <a:buFont typeface="Arial" panose="020B0604020202020204" pitchFamily="34" charset="0"/>
              <a:buChar char="•"/>
            </a:pPr>
            <a:r>
              <a:rPr lang="en-GB" sz="2000" dirty="0" err="1" smtClean="0">
                <a:cs typeface="Tahoma" pitchFamily="34" charset="0"/>
              </a:rPr>
              <a:t>Weins</a:t>
            </a:r>
            <a:r>
              <a:rPr lang="en-GB" sz="2000" dirty="0" smtClean="0">
                <a:cs typeface="Tahoma" pitchFamily="34" charset="0"/>
              </a:rPr>
              <a:t> law tells us that the radiation from a black body of temperature 3 K would be in the microwave region of the spectrum.</a:t>
            </a:r>
          </a:p>
          <a:p>
            <a:pPr marL="800100" lvl="1" indent="-342900">
              <a:spcBef>
                <a:spcPct val="50000"/>
              </a:spcBef>
              <a:buFont typeface="Arial" panose="020B0604020202020204" pitchFamily="34" charset="0"/>
              <a:buChar char="•"/>
            </a:pPr>
            <a:r>
              <a:rPr lang="en-GB" sz="2000" dirty="0" smtClean="0">
                <a:cs typeface="Tahoma" pitchFamily="34" charset="0"/>
              </a:rPr>
              <a:t>So</a:t>
            </a:r>
            <a:r>
              <a:rPr lang="en-GB" sz="2000" dirty="0">
                <a:cs typeface="Tahoma" pitchFamily="34" charset="0"/>
              </a:rPr>
              <a:t>, we </a:t>
            </a:r>
            <a:r>
              <a:rPr lang="en-GB" sz="2000" dirty="0" smtClean="0">
                <a:cs typeface="Tahoma" pitchFamily="34" charset="0"/>
              </a:rPr>
              <a:t>should </a:t>
            </a:r>
            <a:r>
              <a:rPr lang="en-GB" sz="2000" dirty="0">
                <a:cs typeface="Tahoma" pitchFamily="34" charset="0"/>
              </a:rPr>
              <a:t>be looking for microwave radiation.</a:t>
            </a:r>
          </a:p>
          <a:p>
            <a:pPr indent="360363">
              <a:spcBef>
                <a:spcPct val="50000"/>
              </a:spcBef>
            </a:pPr>
            <a:endParaRPr lang="en-GB"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p:cNvSpPr>
            <a:spLocks noGrp="1"/>
          </p:cNvSpPr>
          <p:nvPr>
            <p:ph type="dt" sz="half" idx="10"/>
          </p:nvPr>
        </p:nvSpPr>
        <p:spPr/>
        <p:txBody>
          <a:bodyPr/>
          <a:lstStyle/>
          <a:p>
            <a:endParaRPr lang="en-US"/>
          </a:p>
        </p:txBody>
      </p:sp>
      <p:sp>
        <p:nvSpPr>
          <p:cNvPr id="6" name="Footer Placeholder 2"/>
          <p:cNvSpPr>
            <a:spLocks noGrp="1"/>
          </p:cNvSpPr>
          <p:nvPr>
            <p:ph type="ftr" sz="quarter" idx="11"/>
          </p:nvPr>
        </p:nvSpPr>
        <p:spPr/>
        <p:txBody>
          <a:bodyPr/>
          <a:lstStyle/>
          <a:p>
            <a:endParaRPr lang="en-US"/>
          </a:p>
        </p:txBody>
      </p:sp>
      <p:sp>
        <p:nvSpPr>
          <p:cNvPr id="311300" name="Rectangle 4"/>
          <p:cNvSpPr>
            <a:spLocks noChangeArrowheads="1"/>
          </p:cNvSpPr>
          <p:nvPr/>
        </p:nvSpPr>
        <p:spPr bwMode="auto">
          <a:xfrm>
            <a:off x="684213" y="0"/>
            <a:ext cx="7772400" cy="1143000"/>
          </a:xfrm>
          <a:prstGeom prst="rect">
            <a:avLst/>
          </a:prstGeom>
          <a:noFill/>
          <a:ln w="9525">
            <a:noFill/>
            <a:miter lim="800000"/>
            <a:headEnd/>
            <a:tailEnd/>
          </a:ln>
          <a:effectLst>
            <a:outerShdw algn="ctr" rotWithShape="0">
              <a:srgbClr val="808080">
                <a:alpha val="75000"/>
              </a:srgbClr>
            </a:outerShdw>
          </a:effectLst>
        </p:spPr>
        <p:txBody>
          <a:bodyPr anchor="ctr"/>
          <a:lstStyle/>
          <a:p>
            <a:pPr algn="ctr" eaLnBrk="1" hangingPunct="1"/>
            <a:r>
              <a:rPr lang="en-GB" sz="4400">
                <a:solidFill>
                  <a:schemeClr val="tx2"/>
                </a:solidFill>
              </a:rPr>
              <a:t>Background radiation</a:t>
            </a:r>
          </a:p>
        </p:txBody>
      </p:sp>
      <p:pic>
        <p:nvPicPr>
          <p:cNvPr id="311303" name="Picture 7" descr="Image:Horn Antenna-in Holmdel, New Jersey.jpeg">
            <a:hlinkClick r:id="rId2"/>
          </p:cNvPr>
          <p:cNvPicPr>
            <a:picLocks noChangeAspect="1" noChangeArrowheads="1"/>
          </p:cNvPicPr>
          <p:nvPr/>
        </p:nvPicPr>
        <p:blipFill>
          <a:blip r:embed="rId3" cstate="print"/>
          <a:srcRect/>
          <a:stretch>
            <a:fillRect/>
          </a:stretch>
        </p:blipFill>
        <p:spPr bwMode="auto">
          <a:xfrm>
            <a:off x="4427538" y="1700213"/>
            <a:ext cx="4425950" cy="3479800"/>
          </a:xfrm>
          <a:prstGeom prst="rect">
            <a:avLst/>
          </a:prstGeom>
          <a:noFill/>
        </p:spPr>
      </p:pic>
      <p:sp>
        <p:nvSpPr>
          <p:cNvPr id="311304" name="Text Box 8"/>
          <p:cNvSpPr txBox="1">
            <a:spLocks noChangeArrowheads="1"/>
          </p:cNvSpPr>
          <p:nvPr/>
        </p:nvSpPr>
        <p:spPr bwMode="auto">
          <a:xfrm>
            <a:off x="468313" y="1481138"/>
            <a:ext cx="3743325" cy="4154984"/>
          </a:xfrm>
          <a:prstGeom prst="rect">
            <a:avLst/>
          </a:prstGeom>
          <a:noFill/>
          <a:ln w="9525">
            <a:noFill/>
            <a:miter lim="800000"/>
            <a:headEnd/>
            <a:tailEnd/>
          </a:ln>
          <a:effectLst/>
        </p:spPr>
        <p:txBody>
          <a:bodyPr>
            <a:spAutoFit/>
          </a:bodyPr>
          <a:lstStyle/>
          <a:p>
            <a:pPr marL="342900" indent="-342900">
              <a:spcBef>
                <a:spcPct val="50000"/>
              </a:spcBef>
              <a:buFont typeface="Arial" panose="020B0604020202020204" pitchFamily="34" charset="0"/>
              <a:buChar char="•"/>
            </a:pPr>
            <a:r>
              <a:rPr lang="en-GB" dirty="0"/>
              <a:t>Shortly after this prediction, </a:t>
            </a:r>
            <a:r>
              <a:rPr lang="en-GB" dirty="0" smtClean="0"/>
              <a:t>two other physicists Penzias </a:t>
            </a:r>
            <a:r>
              <a:rPr lang="en-GB" dirty="0"/>
              <a:t>and Wilson were working with a microwave </a:t>
            </a:r>
            <a:r>
              <a:rPr lang="en-GB" dirty="0" smtClean="0"/>
              <a:t>aerial.  They </a:t>
            </a:r>
            <a:r>
              <a:rPr lang="en-GB" dirty="0"/>
              <a:t>found that no matter in what direction they pointed the aerial it picked up a steady, continuous background radiation.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1"/>
          <p:cNvSpPr>
            <a:spLocks noGrp="1"/>
          </p:cNvSpPr>
          <p:nvPr>
            <p:ph type="dt" sz="half" idx="10"/>
          </p:nvPr>
        </p:nvSpPr>
        <p:spPr/>
        <p:txBody>
          <a:bodyPr/>
          <a:lstStyle/>
          <a:p>
            <a:endParaRPr lang="en-US"/>
          </a:p>
        </p:txBody>
      </p:sp>
      <p:sp>
        <p:nvSpPr>
          <p:cNvPr id="7" name="Footer Placeholder 2"/>
          <p:cNvSpPr>
            <a:spLocks noGrp="1"/>
          </p:cNvSpPr>
          <p:nvPr>
            <p:ph type="ftr" sz="quarter" idx="11"/>
          </p:nvPr>
        </p:nvSpPr>
        <p:spPr/>
        <p:txBody>
          <a:bodyPr/>
          <a:lstStyle/>
          <a:p>
            <a:endParaRPr lang="en-US"/>
          </a:p>
        </p:txBody>
      </p:sp>
      <p:sp>
        <p:nvSpPr>
          <p:cNvPr id="307202" name="Rectangle 2"/>
          <p:cNvSpPr>
            <a:spLocks noChangeArrowheads="1"/>
          </p:cNvSpPr>
          <p:nvPr/>
        </p:nvSpPr>
        <p:spPr bwMode="auto">
          <a:xfrm>
            <a:off x="684213" y="0"/>
            <a:ext cx="7772400" cy="1143000"/>
          </a:xfrm>
          <a:prstGeom prst="rect">
            <a:avLst/>
          </a:prstGeom>
          <a:noFill/>
          <a:ln w="9525">
            <a:noFill/>
            <a:miter lim="800000"/>
            <a:headEnd/>
            <a:tailEnd/>
          </a:ln>
          <a:effectLst>
            <a:outerShdw algn="ctr" rotWithShape="0">
              <a:srgbClr val="808080">
                <a:alpha val="75000"/>
              </a:srgbClr>
            </a:outerShdw>
          </a:effectLst>
        </p:spPr>
        <p:txBody>
          <a:bodyPr anchor="ctr"/>
          <a:lstStyle/>
          <a:p>
            <a:pPr algn="ctr" eaLnBrk="1" hangingPunct="1"/>
            <a:r>
              <a:rPr lang="en-GB" sz="4400">
                <a:solidFill>
                  <a:schemeClr val="tx2"/>
                </a:solidFill>
              </a:rPr>
              <a:t>Background radiation</a:t>
            </a:r>
          </a:p>
        </p:txBody>
      </p:sp>
      <p:sp>
        <p:nvSpPr>
          <p:cNvPr id="307204" name="Rectangle 4"/>
          <p:cNvSpPr>
            <a:spLocks noChangeArrowheads="1"/>
          </p:cNvSpPr>
          <p:nvPr/>
        </p:nvSpPr>
        <p:spPr bwMode="auto">
          <a:xfrm>
            <a:off x="213519" y="1224415"/>
            <a:ext cx="8713788" cy="1938992"/>
          </a:xfrm>
          <a:prstGeom prst="rect">
            <a:avLst/>
          </a:prstGeom>
          <a:noFill/>
          <a:ln w="9525">
            <a:noFill/>
            <a:miter lim="800000"/>
            <a:headEnd/>
            <a:tailEnd/>
          </a:ln>
          <a:effectLst/>
        </p:spPr>
        <p:txBody>
          <a:bodyPr>
            <a:spAutoFit/>
          </a:bodyPr>
          <a:lstStyle/>
          <a:p>
            <a:pPr marL="342900" indent="-342900">
              <a:buFont typeface="Arial" panose="020B0604020202020204" pitchFamily="34" charset="0"/>
              <a:buChar char="•"/>
            </a:pPr>
            <a:r>
              <a:rPr lang="en-GB" dirty="0"/>
              <a:t>In every direction, there is a very low energy and very uniform radiation that we see filling the Universe. This is called the 3 Degree Kelvin Background Radiation, or the Cosmic Background </a:t>
            </a:r>
            <a:r>
              <a:rPr lang="en-GB" dirty="0" smtClean="0"/>
              <a:t>Radiation, or </a:t>
            </a:r>
            <a:r>
              <a:rPr lang="en-GB" dirty="0"/>
              <a:t>the Cosmic Microwave Background (CMB</a:t>
            </a:r>
            <a:r>
              <a:rPr lang="en-GB" dirty="0" smtClean="0"/>
              <a:t>). </a:t>
            </a:r>
            <a:endParaRPr lang="en-GB" dirty="0"/>
          </a:p>
        </p:txBody>
      </p:sp>
      <p:pic>
        <p:nvPicPr>
          <p:cNvPr id="307205" name="Picture 5"/>
          <p:cNvPicPr>
            <a:picLocks noChangeAspect="1" noChangeArrowheads="1"/>
          </p:cNvPicPr>
          <p:nvPr/>
        </p:nvPicPr>
        <p:blipFill>
          <a:blip r:embed="rId2" cstate="print">
            <a:lum bright="18000"/>
          </a:blip>
          <a:srcRect/>
          <a:stretch>
            <a:fillRect/>
          </a:stretch>
        </p:blipFill>
        <p:spPr bwMode="auto">
          <a:xfrm>
            <a:off x="4427538" y="3141663"/>
            <a:ext cx="4538662" cy="3559175"/>
          </a:xfrm>
          <a:prstGeom prst="rect">
            <a:avLst/>
          </a:prstGeom>
          <a:noFill/>
        </p:spPr>
      </p:pic>
      <p:sp>
        <p:nvSpPr>
          <p:cNvPr id="307206" name="Rectangle 6"/>
          <p:cNvSpPr>
            <a:spLocks noChangeArrowheads="1"/>
          </p:cNvSpPr>
          <p:nvPr/>
        </p:nvSpPr>
        <p:spPr bwMode="auto">
          <a:xfrm>
            <a:off x="213519" y="3091378"/>
            <a:ext cx="4033838" cy="3416320"/>
          </a:xfrm>
          <a:prstGeom prst="rect">
            <a:avLst/>
          </a:prstGeom>
          <a:noFill/>
          <a:ln w="9525">
            <a:noFill/>
            <a:miter lim="800000"/>
            <a:headEnd/>
            <a:tailEnd/>
          </a:ln>
          <a:effectLst/>
        </p:spPr>
        <p:txBody>
          <a:bodyPr>
            <a:spAutoFit/>
          </a:bodyPr>
          <a:lstStyle/>
          <a:p>
            <a:pPr marL="342900" indent="-342900">
              <a:buFont typeface="Arial" panose="020B0604020202020204" pitchFamily="34" charset="0"/>
              <a:buChar char="•"/>
            </a:pPr>
            <a:r>
              <a:rPr lang="en-GB" dirty="0"/>
              <a:t>These names come about because this radiation is essentially a black body with temperature slightly less than 3 degrees Kelvin (about 2.76 K), which peaks in the microwave portion of the spectrum.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Age of the Universe</a:t>
            </a:r>
            <a:endParaRPr lang="en-CA"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755576" y="1430580"/>
                <a:ext cx="7776864" cy="4662716"/>
              </a:xfrm>
            </p:spPr>
            <p:txBody>
              <a:bodyPr>
                <a:normAutofit fontScale="47500" lnSpcReduction="20000"/>
              </a:bodyPr>
              <a:lstStyle/>
              <a:p>
                <a:r>
                  <a:rPr lang="en-CA" dirty="0" smtClean="0"/>
                  <a:t>We can also use the Hubble constant to estimate the age of the universe.</a:t>
                </a:r>
              </a:p>
              <a:p>
                <a:pPr marL="68580" indent="0">
                  <a:buNone/>
                </a:pPr>
                <a:r>
                  <a:rPr lang="en-CA" dirty="0" smtClean="0"/>
                  <a:t>Since we can assume that all matter started out at the same location in space and travelled outwards.  The </a:t>
                </a:r>
                <a:r>
                  <a:rPr lang="en-CA" dirty="0" smtClean="0"/>
                  <a:t>speed </a:t>
                </a:r>
                <a:r>
                  <a:rPr lang="en-CA" dirty="0" smtClean="0"/>
                  <a:t>of objects in the universe is related to their distance from us and the time since the start of the universe</a:t>
                </a:r>
                <a:r>
                  <a:rPr lang="en-CA" dirty="0" smtClean="0"/>
                  <a:t>.</a:t>
                </a:r>
              </a:p>
              <a:p>
                <a:pPr marL="6858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𝑠𝑝𝑒𝑒𝑑</m:t>
                      </m:r>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𝑑𝑖𝑠𝑡𝑎𝑛𝑐𝑒</m:t>
                          </m:r>
                        </m:num>
                        <m:den>
                          <m:r>
                            <a:rPr lang="en-CA" b="0" i="1" smtClean="0">
                              <a:latin typeface="Cambria Math" panose="02040503050406030204" pitchFamily="18" charset="0"/>
                            </a:rPr>
                            <m:t>𝑡𝑖𝑚𝑒</m:t>
                          </m:r>
                          <m:r>
                            <a:rPr lang="en-CA" b="0" i="1" smtClean="0">
                              <a:latin typeface="Cambria Math" panose="02040503050406030204" pitchFamily="18" charset="0"/>
                            </a:rPr>
                            <m:t> </m:t>
                          </m:r>
                          <m:r>
                            <a:rPr lang="en-CA" b="0" i="1" smtClean="0">
                              <a:latin typeface="Cambria Math" panose="02040503050406030204" pitchFamily="18" charset="0"/>
                            </a:rPr>
                            <m:t>𝑠𝑖𝑛𝑐𝑒</m:t>
                          </m:r>
                          <m:r>
                            <a:rPr lang="en-CA" b="0" i="1" smtClean="0">
                              <a:latin typeface="Cambria Math" panose="02040503050406030204" pitchFamily="18" charset="0"/>
                            </a:rPr>
                            <m:t> </m:t>
                          </m:r>
                          <m:r>
                            <a:rPr lang="en-CA" b="0" i="1" smtClean="0">
                              <a:latin typeface="Cambria Math" panose="02040503050406030204" pitchFamily="18" charset="0"/>
                            </a:rPr>
                            <m:t>𝑡h𝑒</m:t>
                          </m:r>
                          <m:r>
                            <a:rPr lang="en-CA" b="0" i="1" smtClean="0">
                              <a:latin typeface="Cambria Math" panose="02040503050406030204" pitchFamily="18" charset="0"/>
                            </a:rPr>
                            <m:t> </m:t>
                          </m:r>
                          <m:r>
                            <a:rPr lang="en-CA" b="0" i="1" smtClean="0">
                              <a:latin typeface="Cambria Math" panose="02040503050406030204" pitchFamily="18" charset="0"/>
                            </a:rPr>
                            <m:t>𝑢𝑛𝑖𝑣𝑒𝑟𝑠𝑒</m:t>
                          </m:r>
                          <m:r>
                            <a:rPr lang="en-CA" b="0" i="1" smtClean="0">
                              <a:latin typeface="Cambria Math" panose="02040503050406030204" pitchFamily="18" charset="0"/>
                            </a:rPr>
                            <m:t> </m:t>
                          </m:r>
                          <m:r>
                            <a:rPr lang="en-CA" b="0" i="1" smtClean="0">
                              <a:latin typeface="Cambria Math" panose="02040503050406030204" pitchFamily="18" charset="0"/>
                            </a:rPr>
                            <m:t>𝑏𝑒𝑔𝑎𝑛</m:t>
                          </m:r>
                        </m:den>
                      </m:f>
                    </m:oMath>
                  </m:oMathPara>
                </a14:m>
                <a:endParaRPr lang="en-CA" dirty="0" smtClean="0"/>
              </a:p>
              <a:p>
                <a:pPr marL="68580" indent="0">
                  <a:buNone/>
                </a:pPr>
                <a:endParaRPr lang="en-CA" dirty="0"/>
              </a:p>
              <a:p>
                <a:pPr marL="68580" indent="0">
                  <a:buNone/>
                </a:pPr>
                <a:r>
                  <a:rPr lang="en-CA" dirty="0" smtClean="0"/>
                  <a:t>So:</a:t>
                </a:r>
              </a:p>
              <a:p>
                <a:pPr marL="6858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𝑡𝑖𝑚𝑒</m:t>
                      </m:r>
                      <m:r>
                        <a:rPr lang="en-CA" b="0" i="1" smtClean="0">
                          <a:latin typeface="Cambria Math" panose="02040503050406030204" pitchFamily="18" charset="0"/>
                        </a:rPr>
                        <m:t> </m:t>
                      </m:r>
                      <m:r>
                        <a:rPr lang="en-CA" b="0" i="1" smtClean="0">
                          <a:latin typeface="Cambria Math" panose="02040503050406030204" pitchFamily="18" charset="0"/>
                        </a:rPr>
                        <m:t>𝑠𝑖𝑛𝑐𝑒</m:t>
                      </m:r>
                      <m:r>
                        <a:rPr lang="en-CA" b="0" i="1" smtClean="0">
                          <a:latin typeface="Cambria Math" panose="02040503050406030204" pitchFamily="18" charset="0"/>
                        </a:rPr>
                        <m:t> </m:t>
                      </m:r>
                      <m:r>
                        <a:rPr lang="en-CA" b="0" i="1" smtClean="0">
                          <a:latin typeface="Cambria Math" panose="02040503050406030204" pitchFamily="18" charset="0"/>
                        </a:rPr>
                        <m:t>𝑡h𝑒</m:t>
                      </m:r>
                      <m:r>
                        <a:rPr lang="en-CA" b="0" i="1" smtClean="0">
                          <a:latin typeface="Cambria Math" panose="02040503050406030204" pitchFamily="18" charset="0"/>
                        </a:rPr>
                        <m:t> </m:t>
                      </m:r>
                      <m:r>
                        <a:rPr lang="en-CA" b="0" i="1" smtClean="0">
                          <a:latin typeface="Cambria Math" panose="02040503050406030204" pitchFamily="18" charset="0"/>
                        </a:rPr>
                        <m:t>𝑢𝑛𝑖𝑣𝑒𝑟𝑠𝑒</m:t>
                      </m:r>
                      <m:r>
                        <a:rPr lang="en-CA" b="0" i="1" smtClean="0">
                          <a:latin typeface="Cambria Math" panose="02040503050406030204" pitchFamily="18" charset="0"/>
                        </a:rPr>
                        <m:t> </m:t>
                      </m:r>
                      <m:r>
                        <a:rPr lang="en-CA" b="0" i="1" smtClean="0">
                          <a:latin typeface="Cambria Math" panose="02040503050406030204" pitchFamily="18" charset="0"/>
                        </a:rPr>
                        <m:t>𝑏𝑒𝑔𝑎𝑛</m:t>
                      </m:r>
                      <m:r>
                        <a:rPr lang="en-CA" i="1">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𝑑𝑖𝑠𝑡𝑎𝑛𝑐𝑒</m:t>
                          </m:r>
                        </m:num>
                        <m:den>
                          <m:r>
                            <a:rPr lang="en-CA" b="0" i="1" smtClean="0">
                              <a:latin typeface="Cambria Math" panose="02040503050406030204" pitchFamily="18" charset="0"/>
                            </a:rPr>
                            <m:t>𝑠𝑝𝑒𝑒𝑑</m:t>
                          </m:r>
                        </m:den>
                      </m:f>
                    </m:oMath>
                  </m:oMathPara>
                </a14:m>
                <a:endParaRPr lang="en-CA" dirty="0" smtClean="0"/>
              </a:p>
              <a:p>
                <a:pPr marL="68580" indent="0">
                  <a:buNone/>
                </a:pPr>
                <a:r>
                  <a:rPr lang="en-CA" dirty="0" smtClean="0"/>
                  <a:t>But Hubble's law tells us that the speed of an object in the universe is directly related to its distance:</a:t>
                </a:r>
                <a:endParaRPr lang="en-CA" dirty="0"/>
              </a:p>
              <a:p>
                <a:pPr marL="6858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𝑣</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𝐻</m:t>
                          </m:r>
                        </m:e>
                        <m:sub>
                          <m:r>
                            <a:rPr lang="en-CA" i="1">
                              <a:latin typeface="Cambria Math" panose="02040503050406030204" pitchFamily="18" charset="0"/>
                            </a:rPr>
                            <m:t>0</m:t>
                          </m:r>
                        </m:sub>
                      </m:sSub>
                      <m:r>
                        <a:rPr lang="en-CA" i="1">
                          <a:latin typeface="Cambria Math" panose="02040503050406030204" pitchFamily="18" charset="0"/>
                        </a:rPr>
                        <m:t>𝑑</m:t>
                      </m:r>
                    </m:oMath>
                  </m:oMathPara>
                </a14:m>
                <a:endParaRPr lang="en-CA" dirty="0" smtClean="0"/>
              </a:p>
              <a:p>
                <a:pPr marL="6858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𝑡</m:t>
                      </m:r>
                      <m:r>
                        <a:rPr lang="en-CA" i="1">
                          <a:latin typeface="Cambria Math" panose="02040503050406030204" pitchFamily="18" charset="0"/>
                        </a:rPr>
                        <m:t>=</m:t>
                      </m:r>
                      <m:f>
                        <m:fPr>
                          <m:ctrlPr>
                            <a:rPr lang="en-CA" i="1">
                              <a:latin typeface="Cambria Math" panose="02040503050406030204" pitchFamily="18" charset="0"/>
                            </a:rPr>
                          </m:ctrlPr>
                        </m:fPr>
                        <m:num>
                          <m:r>
                            <a:rPr lang="en-CA" b="0" i="1" smtClean="0">
                              <a:latin typeface="Cambria Math" panose="02040503050406030204" pitchFamily="18" charset="0"/>
                            </a:rPr>
                            <m:t>𝑑</m:t>
                          </m:r>
                        </m:num>
                        <m:den>
                          <m:sSub>
                            <m:sSubPr>
                              <m:ctrlPr>
                                <a:rPr lang="en-CA" i="1">
                                  <a:latin typeface="Cambria Math" panose="02040503050406030204" pitchFamily="18" charset="0"/>
                                </a:rPr>
                              </m:ctrlPr>
                            </m:sSubPr>
                            <m:e>
                              <m:r>
                                <a:rPr lang="en-CA" i="1">
                                  <a:latin typeface="Cambria Math" panose="02040503050406030204" pitchFamily="18" charset="0"/>
                                </a:rPr>
                                <m:t>𝐻</m:t>
                              </m:r>
                            </m:e>
                            <m:sub>
                              <m:r>
                                <a:rPr lang="en-CA" i="1">
                                  <a:latin typeface="Cambria Math" panose="02040503050406030204" pitchFamily="18" charset="0"/>
                                </a:rPr>
                                <m:t>0</m:t>
                              </m:r>
                            </m:sub>
                          </m:sSub>
                          <m:r>
                            <a:rPr lang="en-CA" i="1">
                              <a:latin typeface="Cambria Math" panose="02040503050406030204" pitchFamily="18" charset="0"/>
                            </a:rPr>
                            <m:t>𝑑</m:t>
                          </m:r>
                          <m:r>
                            <m:rPr>
                              <m:nor/>
                            </m:rPr>
                            <a:rPr lang="en-CA" dirty="0"/>
                            <m:t> </m:t>
                          </m:r>
                        </m:den>
                      </m:f>
                    </m:oMath>
                  </m:oMathPara>
                </a14:m>
                <a:endParaRPr lang="en-CA" dirty="0" smtClean="0"/>
              </a:p>
              <a:p>
                <a:pPr marL="68580" indent="0">
                  <a:buNone/>
                </a:pPr>
                <a:r>
                  <a:rPr lang="en-CA" dirty="0" smtClean="0"/>
                  <a:t>So:</a:t>
                </a:r>
              </a:p>
              <a:p>
                <a:pPr marL="6858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𝑡</m:t>
                      </m:r>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1</m:t>
                          </m:r>
                        </m:num>
                        <m:den>
                          <m:sSub>
                            <m:sSubPr>
                              <m:ctrlPr>
                                <a:rPr lang="en-CA" b="0" i="1" smtClean="0">
                                  <a:latin typeface="Cambria Math" panose="02040503050406030204" pitchFamily="18" charset="0"/>
                                </a:rPr>
                              </m:ctrlPr>
                            </m:sSubPr>
                            <m:e>
                              <m:r>
                                <a:rPr lang="en-CA" b="0" i="1" smtClean="0">
                                  <a:latin typeface="Cambria Math" panose="02040503050406030204" pitchFamily="18" charset="0"/>
                                </a:rPr>
                                <m:t>𝐻</m:t>
                              </m:r>
                            </m:e>
                            <m:sub>
                              <m:r>
                                <a:rPr lang="en-CA" b="0" i="1" smtClean="0">
                                  <a:latin typeface="Cambria Math" panose="02040503050406030204" pitchFamily="18" charset="0"/>
                                </a:rPr>
                                <m:t>0</m:t>
                              </m:r>
                            </m:sub>
                          </m:sSub>
                        </m:den>
                      </m:f>
                    </m:oMath>
                  </m:oMathPara>
                </a14:m>
                <a:endParaRPr lang="en-CA" dirty="0" smtClean="0"/>
              </a:p>
              <a:p>
                <a:pPr marL="68580" indent="0">
                  <a:buNone/>
                </a:pPr>
                <a:endParaRPr lang="en-CA" dirty="0" smtClean="0"/>
              </a:p>
              <a:p>
                <a:pPr marL="68580" indent="0">
                  <a:buNone/>
                </a:pPr>
                <a:r>
                  <a:rPr lang="en-CA" dirty="0" smtClean="0"/>
                  <a:t>This gives us an upper estimate for the age of the universe. In fact the universe is likely younger since gravitational attraction will slow the rate of expansion of the universe over time.</a:t>
                </a:r>
                <a:endParaRPr lang="en-CA"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755576" y="1430580"/>
                <a:ext cx="7776864" cy="4662716"/>
              </a:xfrm>
              <a:blipFill rotWithShape="0">
                <a:blip r:embed="rId2"/>
                <a:stretch>
                  <a:fillRect t="-1046"/>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47845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endParaRPr lang="en-US"/>
          </a:p>
        </p:txBody>
      </p:sp>
      <p:sp>
        <p:nvSpPr>
          <p:cNvPr id="5" name="Footer Placeholder 2"/>
          <p:cNvSpPr>
            <a:spLocks noGrp="1"/>
          </p:cNvSpPr>
          <p:nvPr>
            <p:ph type="ftr" sz="quarter" idx="11"/>
          </p:nvPr>
        </p:nvSpPr>
        <p:spPr/>
        <p:txBody>
          <a:bodyPr/>
          <a:lstStyle/>
          <a:p>
            <a:endParaRPr lang="en-US"/>
          </a:p>
        </p:txBody>
      </p:sp>
      <p:sp>
        <p:nvSpPr>
          <p:cNvPr id="310274" name="Rectangle 2"/>
          <p:cNvSpPr>
            <a:spLocks noChangeArrowheads="1"/>
          </p:cNvSpPr>
          <p:nvPr/>
        </p:nvSpPr>
        <p:spPr bwMode="auto">
          <a:xfrm>
            <a:off x="684213" y="0"/>
            <a:ext cx="7772400" cy="1143000"/>
          </a:xfrm>
          <a:prstGeom prst="rect">
            <a:avLst/>
          </a:prstGeom>
          <a:noFill/>
          <a:ln w="9525">
            <a:noFill/>
            <a:miter lim="800000"/>
            <a:headEnd/>
            <a:tailEnd/>
          </a:ln>
          <a:effectLst>
            <a:outerShdw algn="ctr" rotWithShape="0">
              <a:srgbClr val="808080">
                <a:alpha val="75000"/>
              </a:srgbClr>
            </a:outerShdw>
          </a:effectLst>
        </p:spPr>
        <p:txBody>
          <a:bodyPr anchor="ctr"/>
          <a:lstStyle/>
          <a:p>
            <a:pPr algn="ctr" eaLnBrk="1" hangingPunct="1"/>
            <a:r>
              <a:rPr lang="en-GB" sz="4400">
                <a:solidFill>
                  <a:schemeClr val="tx2"/>
                </a:solidFill>
              </a:rPr>
              <a:t>Background radiation</a:t>
            </a:r>
          </a:p>
        </p:txBody>
      </p:sp>
      <p:sp>
        <p:nvSpPr>
          <p:cNvPr id="310275" name="Rectangle 3"/>
          <p:cNvSpPr>
            <a:spLocks noChangeArrowheads="1"/>
          </p:cNvSpPr>
          <p:nvPr/>
        </p:nvSpPr>
        <p:spPr bwMode="auto">
          <a:xfrm>
            <a:off x="323850" y="1701800"/>
            <a:ext cx="8496300" cy="4001095"/>
          </a:xfrm>
          <a:prstGeom prst="rect">
            <a:avLst/>
          </a:prstGeom>
          <a:noFill/>
          <a:ln w="9525">
            <a:noFill/>
            <a:miter lim="800000"/>
            <a:headEnd/>
            <a:tailEnd/>
          </a:ln>
          <a:effectLst/>
        </p:spPr>
        <p:txBody>
          <a:bodyPr>
            <a:spAutoFit/>
          </a:bodyPr>
          <a:lstStyle/>
          <a:p>
            <a:pPr indent="360363" algn="ctr">
              <a:spcBef>
                <a:spcPct val="50000"/>
              </a:spcBef>
            </a:pPr>
            <a:r>
              <a:rPr lang="en-GB" sz="2800" b="1" u="sng" dirty="0"/>
              <a:t>Why is the background radiation an evidence for the Big Bang?</a:t>
            </a:r>
          </a:p>
          <a:p>
            <a:pPr indent="360363" algn="ctr">
              <a:spcBef>
                <a:spcPct val="50000"/>
              </a:spcBef>
            </a:pPr>
            <a:endParaRPr lang="en-GB" sz="2800" b="1" u="sng" dirty="0"/>
          </a:p>
          <a:p>
            <a:pPr marL="342900" indent="-342900">
              <a:spcBef>
                <a:spcPct val="50000"/>
              </a:spcBef>
              <a:buFont typeface="Arial" panose="020B0604020202020204" pitchFamily="34" charset="0"/>
              <a:buChar char="•"/>
            </a:pPr>
            <a:r>
              <a:rPr lang="en-GB" dirty="0"/>
              <a:t>The cosmic background radiation (sometimes called the CBR), is the afterglow of the big bang, cooled to a faint whisper in the microwave spectrum by the expansion of the Universe for 15 billion years (which causes the radiation originally produced in the big bang to redshift to longer wavelengths).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endParaRPr lang="en-US"/>
          </a:p>
        </p:txBody>
      </p:sp>
      <p:sp>
        <p:nvSpPr>
          <p:cNvPr id="5" name="Footer Placeholder 2"/>
          <p:cNvSpPr>
            <a:spLocks noGrp="1"/>
          </p:cNvSpPr>
          <p:nvPr>
            <p:ph type="ftr" sz="quarter" idx="11"/>
          </p:nvPr>
        </p:nvSpPr>
        <p:spPr/>
        <p:txBody>
          <a:bodyPr/>
          <a:lstStyle/>
          <a:p>
            <a:endParaRPr lang="en-US"/>
          </a:p>
        </p:txBody>
      </p:sp>
      <p:sp>
        <p:nvSpPr>
          <p:cNvPr id="308226" name="Rectangle 2"/>
          <p:cNvSpPr>
            <a:spLocks noChangeArrowheads="1"/>
          </p:cNvSpPr>
          <p:nvPr/>
        </p:nvSpPr>
        <p:spPr bwMode="auto">
          <a:xfrm>
            <a:off x="684213" y="0"/>
            <a:ext cx="7772400" cy="1143000"/>
          </a:xfrm>
          <a:prstGeom prst="rect">
            <a:avLst/>
          </a:prstGeom>
          <a:noFill/>
          <a:ln w="9525">
            <a:noFill/>
            <a:miter lim="800000"/>
            <a:headEnd/>
            <a:tailEnd/>
          </a:ln>
          <a:effectLst>
            <a:outerShdw algn="ctr" rotWithShape="0">
              <a:srgbClr val="808080">
                <a:alpha val="75000"/>
              </a:srgbClr>
            </a:outerShdw>
          </a:effectLst>
        </p:spPr>
        <p:txBody>
          <a:bodyPr anchor="ctr"/>
          <a:lstStyle/>
          <a:p>
            <a:pPr algn="ctr" eaLnBrk="1" hangingPunct="1"/>
            <a:r>
              <a:rPr lang="en-GB" sz="4400">
                <a:solidFill>
                  <a:schemeClr val="tx2"/>
                </a:solidFill>
              </a:rPr>
              <a:t>Big Bang</a:t>
            </a:r>
          </a:p>
        </p:txBody>
      </p:sp>
      <p:sp>
        <p:nvSpPr>
          <p:cNvPr id="308228" name="Rectangle 4"/>
          <p:cNvSpPr>
            <a:spLocks noChangeArrowheads="1"/>
          </p:cNvSpPr>
          <p:nvPr/>
        </p:nvSpPr>
        <p:spPr bwMode="auto">
          <a:xfrm>
            <a:off x="250825" y="1484313"/>
            <a:ext cx="8618538" cy="4108450"/>
          </a:xfrm>
          <a:prstGeom prst="rect">
            <a:avLst/>
          </a:prstGeom>
          <a:noFill/>
          <a:ln w="9525">
            <a:noFill/>
            <a:miter lim="800000"/>
            <a:headEnd/>
            <a:tailEnd/>
          </a:ln>
          <a:effectLst/>
        </p:spPr>
        <p:txBody>
          <a:bodyPr>
            <a:spAutoFit/>
          </a:bodyPr>
          <a:lstStyle/>
          <a:p>
            <a:pPr indent="360363"/>
            <a:r>
              <a:rPr lang="en-GB"/>
              <a:t>The Big Bang Model is a broadly accepted theory for the origin and evolution of our universe.</a:t>
            </a:r>
          </a:p>
          <a:p>
            <a:pPr indent="360363"/>
            <a:r>
              <a:rPr lang="en-GB"/>
              <a:t>It postulates that 12 to 14 billion years ago, the portion of the universe we can see today was only a few millimetres across.</a:t>
            </a:r>
          </a:p>
          <a:p>
            <a:pPr indent="360363"/>
            <a:r>
              <a:rPr lang="en-GB"/>
              <a:t>It has since expanded from this hot dense state into the vast and much cooler cosmos we currently inhabit.</a:t>
            </a:r>
          </a:p>
          <a:p>
            <a:pPr indent="360363"/>
            <a:r>
              <a:rPr lang="en-GB"/>
              <a:t>We can see remnants of this hot dense matter as the now very cold cosmic microwave background radiation which still pervades the universe and is visible to microwave detectors as a uniform glow across the entire sky.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p:cNvSpPr>
            <a:spLocks noGrp="1"/>
          </p:cNvSpPr>
          <p:nvPr>
            <p:ph type="dt" sz="half" idx="10"/>
          </p:nvPr>
        </p:nvSpPr>
        <p:spPr/>
        <p:txBody>
          <a:bodyPr/>
          <a:lstStyle/>
          <a:p>
            <a:endParaRPr lang="en-US"/>
          </a:p>
        </p:txBody>
      </p:sp>
      <p:sp>
        <p:nvSpPr>
          <p:cNvPr id="6" name="Footer Placeholder 2"/>
          <p:cNvSpPr>
            <a:spLocks noGrp="1"/>
          </p:cNvSpPr>
          <p:nvPr>
            <p:ph type="ftr" sz="quarter" idx="11"/>
          </p:nvPr>
        </p:nvSpPr>
        <p:spPr/>
        <p:txBody>
          <a:bodyPr/>
          <a:lstStyle/>
          <a:p>
            <a:endParaRPr lang="en-US"/>
          </a:p>
        </p:txBody>
      </p:sp>
      <p:sp>
        <p:nvSpPr>
          <p:cNvPr id="312322" name="Rectangle 2"/>
          <p:cNvSpPr>
            <a:spLocks noChangeArrowheads="1"/>
          </p:cNvSpPr>
          <p:nvPr/>
        </p:nvSpPr>
        <p:spPr bwMode="auto">
          <a:xfrm>
            <a:off x="684213" y="0"/>
            <a:ext cx="7772400" cy="1143000"/>
          </a:xfrm>
          <a:prstGeom prst="rect">
            <a:avLst/>
          </a:prstGeom>
          <a:noFill/>
          <a:ln w="9525">
            <a:noFill/>
            <a:miter lim="800000"/>
            <a:headEnd/>
            <a:tailEnd/>
          </a:ln>
          <a:effectLst>
            <a:outerShdw algn="ctr" rotWithShape="0">
              <a:srgbClr val="808080">
                <a:alpha val="75000"/>
              </a:srgbClr>
            </a:outerShdw>
          </a:effectLst>
        </p:spPr>
        <p:txBody>
          <a:bodyPr anchor="ctr"/>
          <a:lstStyle/>
          <a:p>
            <a:pPr algn="ctr" eaLnBrk="1" hangingPunct="1"/>
            <a:r>
              <a:rPr lang="en-GB" sz="4400">
                <a:solidFill>
                  <a:schemeClr val="tx2"/>
                </a:solidFill>
              </a:rPr>
              <a:t>Big Bang</a:t>
            </a:r>
          </a:p>
        </p:txBody>
      </p:sp>
      <p:sp>
        <p:nvSpPr>
          <p:cNvPr id="312323" name="Rectangle 3"/>
          <p:cNvSpPr>
            <a:spLocks noChangeArrowheads="1"/>
          </p:cNvSpPr>
          <p:nvPr/>
        </p:nvSpPr>
        <p:spPr bwMode="auto">
          <a:xfrm>
            <a:off x="250825" y="1196975"/>
            <a:ext cx="8618538" cy="1373188"/>
          </a:xfrm>
          <a:prstGeom prst="rect">
            <a:avLst/>
          </a:prstGeom>
          <a:noFill/>
          <a:ln w="9525">
            <a:noFill/>
            <a:miter lim="800000"/>
            <a:headEnd/>
            <a:tailEnd/>
          </a:ln>
          <a:effectLst/>
        </p:spPr>
        <p:txBody>
          <a:bodyPr>
            <a:spAutoFit/>
          </a:bodyPr>
          <a:lstStyle/>
          <a:p>
            <a:pPr indent="360363" algn="ctr"/>
            <a:r>
              <a:rPr lang="en-GB" sz="2800"/>
              <a:t>The singular point at which space, time, matter and energy were created. The Universe has been expanding ever since.</a:t>
            </a:r>
          </a:p>
        </p:txBody>
      </p:sp>
      <p:sp>
        <p:nvSpPr>
          <p:cNvPr id="312324" name="Text Box 4"/>
          <p:cNvSpPr txBox="1">
            <a:spLocks noChangeArrowheads="1"/>
          </p:cNvSpPr>
          <p:nvPr/>
        </p:nvSpPr>
        <p:spPr bwMode="auto">
          <a:xfrm>
            <a:off x="395536" y="2781002"/>
            <a:ext cx="8569325" cy="3816350"/>
          </a:xfrm>
          <a:prstGeom prst="rect">
            <a:avLst/>
          </a:prstGeom>
          <a:noFill/>
          <a:ln w="9525">
            <a:noFill/>
            <a:miter lim="800000"/>
            <a:headEnd/>
            <a:tailEnd/>
          </a:ln>
          <a:effectLst/>
        </p:spPr>
        <p:txBody>
          <a:bodyPr>
            <a:spAutoFit/>
          </a:bodyPr>
          <a:lstStyle/>
          <a:p>
            <a:pPr>
              <a:spcBef>
                <a:spcPct val="50000"/>
              </a:spcBef>
            </a:pPr>
            <a:r>
              <a:rPr lang="en-GB" dirty="0"/>
              <a:t>Main evidence:</a:t>
            </a:r>
          </a:p>
          <a:p>
            <a:pPr>
              <a:spcBef>
                <a:spcPct val="40000"/>
              </a:spcBef>
              <a:buFontTx/>
              <a:buBlip>
                <a:blip r:embed="rId2"/>
              </a:buBlip>
            </a:pPr>
            <a:r>
              <a:rPr lang="en-GB" dirty="0"/>
              <a:t>Expansion of the Universe – the Universe is expanding (</a:t>
            </a:r>
            <a:r>
              <a:rPr lang="en-GB" dirty="0" err="1"/>
              <a:t>redshift</a:t>
            </a:r>
            <a:r>
              <a:rPr lang="en-GB" dirty="0"/>
              <a:t>) </a:t>
            </a:r>
            <a:r>
              <a:rPr lang="en-GB" dirty="0">
                <a:sym typeface="Wingdings" pitchFamily="2" charset="2"/>
              </a:rPr>
              <a:t> it was once smaller  it must have started expanding sometime  “explosion” </a:t>
            </a:r>
            <a:endParaRPr lang="en-GB" dirty="0"/>
          </a:p>
          <a:p>
            <a:pPr>
              <a:spcBef>
                <a:spcPct val="40000"/>
              </a:spcBef>
              <a:buFontTx/>
              <a:buBlip>
                <a:blip r:embed="rId2"/>
              </a:buBlip>
            </a:pPr>
            <a:r>
              <a:rPr lang="en-GB" dirty="0"/>
              <a:t>Background radiation </a:t>
            </a:r>
            <a:r>
              <a:rPr lang="en-GB" dirty="0">
                <a:sym typeface="Wingdings" pitchFamily="2" charset="2"/>
              </a:rPr>
              <a:t> evidence of an hot Universe that cooled as it expanded</a:t>
            </a:r>
            <a:endParaRPr lang="en-GB" dirty="0"/>
          </a:p>
          <a:p>
            <a:pPr>
              <a:spcBef>
                <a:spcPct val="40000"/>
              </a:spcBef>
              <a:buFontTx/>
              <a:buBlip>
                <a:blip r:embed="rId2"/>
              </a:buBlip>
            </a:pPr>
            <a:r>
              <a:rPr lang="en-GB" dirty="0"/>
              <a:t>He abundance </a:t>
            </a:r>
            <a:r>
              <a:rPr lang="en-GB" dirty="0">
                <a:sym typeface="Wingdings" pitchFamily="2" charset="2"/>
              </a:rPr>
              <a:t> He produced by stars is little  there is no other explanation for the abundance of He in the Universe than the Big Bang model.</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dirty="0">
                <a:solidFill>
                  <a:schemeClr val="tx1"/>
                </a:solidFill>
              </a:rPr>
              <a:t>Newton’s model of Universe</a:t>
            </a:r>
          </a:p>
        </p:txBody>
      </p:sp>
      <p:sp>
        <p:nvSpPr>
          <p:cNvPr id="76803" name="Rectangle 3"/>
          <p:cNvSpPr>
            <a:spLocks noGrp="1" noChangeArrowheads="1"/>
          </p:cNvSpPr>
          <p:nvPr>
            <p:ph idx="1"/>
          </p:nvPr>
        </p:nvSpPr>
        <p:spPr>
          <a:xfrm>
            <a:off x="611560" y="1426464"/>
            <a:ext cx="7772400" cy="4572000"/>
          </a:xfrm>
        </p:spPr>
        <p:txBody>
          <a:bodyPr/>
          <a:lstStyle/>
          <a:p>
            <a:r>
              <a:rPr lang="en-US" sz="2800" dirty="0" smtClean="0"/>
              <a:t>Newton Believed that the universe </a:t>
            </a:r>
            <a:r>
              <a:rPr lang="en-US" sz="2800" dirty="0"/>
              <a:t>is infinite </a:t>
            </a:r>
            <a:r>
              <a:rPr lang="en-US" sz="2800" dirty="0" smtClean="0"/>
              <a:t>in both </a:t>
            </a:r>
            <a:r>
              <a:rPr lang="en-US" sz="2800" dirty="0"/>
              <a:t>space and </a:t>
            </a:r>
            <a:r>
              <a:rPr lang="en-US" sz="2800" dirty="0" smtClean="0"/>
              <a:t>time.</a:t>
            </a:r>
            <a:endParaRPr lang="en-US" sz="2800" dirty="0"/>
          </a:p>
          <a:p>
            <a:r>
              <a:rPr lang="en-US" sz="2800" dirty="0"/>
              <a:t>It is uniform and </a:t>
            </a:r>
            <a:r>
              <a:rPr lang="en-US" sz="2800" dirty="0" smtClean="0"/>
              <a:t>static.</a:t>
            </a:r>
          </a:p>
          <a:p>
            <a:r>
              <a:rPr lang="en-US" sz="2800" dirty="0" smtClean="0"/>
              <a:t>This means that there are an infinite number of stars heading out in all directions</a:t>
            </a:r>
          </a:p>
          <a:p>
            <a:pPr>
              <a:buNone/>
            </a:pPr>
            <a:r>
              <a:rPr lang="en-US" sz="2800" dirty="0" smtClean="0"/>
              <a:t>	to infinity.</a:t>
            </a:r>
          </a:p>
          <a:p>
            <a:r>
              <a:rPr lang="en-US" sz="2800" dirty="0" smtClean="0"/>
              <a:t>If this were not the case, then the </a:t>
            </a:r>
          </a:p>
          <a:p>
            <a:pPr>
              <a:buNone/>
            </a:pPr>
            <a:r>
              <a:rPr lang="en-US" sz="2800" dirty="0" smtClean="0"/>
              <a:t>	universe would collapse under its own</a:t>
            </a:r>
          </a:p>
          <a:p>
            <a:pPr>
              <a:buNone/>
            </a:pPr>
            <a:r>
              <a:rPr lang="en-US" sz="2800" dirty="0" smtClean="0"/>
              <a:t>	gravitational  force.</a:t>
            </a:r>
            <a:endParaRPr lang="en-US" sz="2800" dirty="0"/>
          </a:p>
        </p:txBody>
      </p:sp>
      <p:pic>
        <p:nvPicPr>
          <p:cNvPr id="331778" name="Picture 2" descr="http://upload.wikimedia.org/wikipedia/commons/thumb/3/39/GodfreyKneller-IsaacNewton-1689.jpg/220px-GodfreyKneller-IsaacNewton-1689.jpg"/>
          <p:cNvPicPr>
            <a:picLocks noChangeAspect="1" noChangeArrowheads="1"/>
          </p:cNvPicPr>
          <p:nvPr/>
        </p:nvPicPr>
        <p:blipFill>
          <a:blip r:embed="rId2" cstate="print"/>
          <a:srcRect/>
          <a:stretch>
            <a:fillRect/>
          </a:stretch>
        </p:blipFill>
        <p:spPr bwMode="auto">
          <a:xfrm>
            <a:off x="6732240" y="3722712"/>
            <a:ext cx="2095500" cy="2876551"/>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Big Bang</a:t>
            </a:r>
            <a:endParaRPr lang="en-US" dirty="0"/>
          </a:p>
        </p:txBody>
      </p:sp>
      <p:sp>
        <p:nvSpPr>
          <p:cNvPr id="5" name="Content Placeholder 4"/>
          <p:cNvSpPr>
            <a:spLocks noGrp="1"/>
          </p:cNvSpPr>
          <p:nvPr>
            <p:ph idx="1"/>
          </p:nvPr>
        </p:nvSpPr>
        <p:spPr>
          <a:xfrm>
            <a:off x="811936" y="1556792"/>
            <a:ext cx="7772400" cy="4572000"/>
          </a:xfrm>
        </p:spPr>
        <p:txBody>
          <a:bodyPr>
            <a:normAutofit/>
          </a:bodyPr>
          <a:lstStyle/>
          <a:p>
            <a:r>
              <a:rPr lang="en-US" sz="2400" dirty="0" smtClean="0"/>
              <a:t>If we mathematically trace the position of all the galaxies in the universe backwards in time, we get to a point approximately 13.8 billion years ago, when all matter is in the same location.</a:t>
            </a:r>
            <a:r>
              <a:rPr lang="en-US" sz="2400" dirty="0"/>
              <a:t> </a:t>
            </a:r>
            <a:r>
              <a:rPr lang="en-US" sz="2400" dirty="0" smtClean="0"/>
              <a:t> To do this, we had to use general relativity.</a:t>
            </a:r>
          </a:p>
          <a:p>
            <a:endParaRPr lang="en-US" sz="2400" dirty="0" smtClean="0"/>
          </a:p>
          <a:p>
            <a:r>
              <a:rPr lang="en-US" sz="2400" dirty="0" smtClean="0"/>
              <a:t>This implies a that there is a point when all matter was in a region that was infinitely dense. (Really it means that our ability to understand physics breaks down, or “the laws of physics cannot model the exact state of the universe at that point in time”).</a:t>
            </a:r>
          </a:p>
          <a:p>
            <a:endParaRPr lang="en-US" sz="2400" dirty="0"/>
          </a:p>
        </p:txBody>
      </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473887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37747"/>
            <a:ext cx="7772400" cy="914400"/>
          </a:xfrm>
        </p:spPr>
        <p:txBody>
          <a:bodyPr/>
          <a:lstStyle/>
          <a:p>
            <a:r>
              <a:rPr lang="en-US" dirty="0" smtClean="0"/>
              <a:t>The Big Bang: Inflation and history of the universe.</a:t>
            </a:r>
            <a:endParaRPr lang="en-US" dirty="0"/>
          </a:p>
        </p:txBody>
      </p:sp>
      <p:sp>
        <p:nvSpPr>
          <p:cNvPr id="3" name="Content Placeholder 2"/>
          <p:cNvSpPr>
            <a:spLocks noGrp="1"/>
          </p:cNvSpPr>
          <p:nvPr>
            <p:ph idx="1"/>
          </p:nvPr>
        </p:nvSpPr>
        <p:spPr>
          <a:xfrm>
            <a:off x="907520" y="2350763"/>
            <a:ext cx="7772400" cy="4032448"/>
          </a:xfrm>
        </p:spPr>
        <p:txBody>
          <a:bodyPr>
            <a:normAutofit fontScale="40000" lnSpcReduction="20000"/>
          </a:bodyPr>
          <a:lstStyle/>
          <a:p>
            <a:r>
              <a:rPr lang="en-US" dirty="0" smtClean="0"/>
              <a:t>In the early stages of the universe  (the first 10</a:t>
            </a:r>
            <a:r>
              <a:rPr lang="en-US" baseline="30000" dirty="0" smtClean="0"/>
              <a:t>-45</a:t>
            </a:r>
            <a:r>
              <a:rPr lang="en-US" dirty="0" smtClean="0"/>
              <a:t>~10</a:t>
            </a:r>
            <a:r>
              <a:rPr lang="en-US" baseline="30000" dirty="0" smtClean="0"/>
              <a:t>-36</a:t>
            </a:r>
            <a:r>
              <a:rPr lang="en-US" dirty="0" smtClean="0"/>
              <a:t> seconds or so which was about 13.8 Billion years ago) , it was incredible hot and dense. This period is referred to as “</a:t>
            </a:r>
            <a:r>
              <a:rPr lang="en-US" dirty="0" smtClean="0">
                <a:solidFill>
                  <a:srgbClr val="FF0000"/>
                </a:solidFill>
              </a:rPr>
              <a:t>Unification of Forces</a:t>
            </a:r>
            <a:r>
              <a:rPr lang="en-US" dirty="0" smtClean="0"/>
              <a:t>”, and is considered the start of the Universe.</a:t>
            </a:r>
          </a:p>
          <a:p>
            <a:r>
              <a:rPr lang="en-US" dirty="0" smtClean="0"/>
              <a:t>The next step, (between 10</a:t>
            </a:r>
            <a:r>
              <a:rPr lang="en-US" baseline="30000" dirty="0" smtClean="0"/>
              <a:t>-36</a:t>
            </a:r>
            <a:r>
              <a:rPr lang="en-US" dirty="0" smtClean="0"/>
              <a:t> to 10</a:t>
            </a:r>
            <a:r>
              <a:rPr lang="en-US" baseline="30000" dirty="0" smtClean="0"/>
              <a:t>-32</a:t>
            </a:r>
            <a:r>
              <a:rPr lang="en-US" dirty="0" smtClean="0"/>
              <a:t> seconds of the Universe’s age) there was a period of rapid expansion, where it grew exponentially. This is called </a:t>
            </a:r>
            <a:r>
              <a:rPr lang="en-US" dirty="0" smtClean="0">
                <a:solidFill>
                  <a:srgbClr val="FF0000"/>
                </a:solidFill>
              </a:rPr>
              <a:t>Inflation</a:t>
            </a:r>
            <a:r>
              <a:rPr lang="en-US" dirty="0" smtClean="0"/>
              <a:t>.  After inflation, the Universe was about 10</a:t>
            </a:r>
            <a:r>
              <a:rPr lang="en-US" baseline="30000" dirty="0" smtClean="0"/>
              <a:t>-29</a:t>
            </a:r>
            <a:r>
              <a:rPr lang="en-US" dirty="0" smtClean="0"/>
              <a:t> times its current size.</a:t>
            </a:r>
          </a:p>
          <a:p>
            <a:r>
              <a:rPr lang="en-US" dirty="0" smtClean="0"/>
              <a:t>The next period was between 10</a:t>
            </a:r>
            <a:r>
              <a:rPr lang="en-US" baseline="30000" dirty="0" smtClean="0"/>
              <a:t>-32</a:t>
            </a:r>
            <a:r>
              <a:rPr lang="en-US" dirty="0" smtClean="0"/>
              <a:t> and 10</a:t>
            </a:r>
            <a:r>
              <a:rPr lang="en-US" baseline="30000" dirty="0" smtClean="0"/>
              <a:t>-5</a:t>
            </a:r>
            <a:r>
              <a:rPr lang="en-US" dirty="0" smtClean="0"/>
              <a:t> seconds of Universe age.  During this period the Universe continues to expand and cool, but at a slower rate.  During this time Matter and Anti-Matter (in the form of quarks and leptons) interact.  There appears to be more Anti-Matter than Matter.  This period is called the </a:t>
            </a:r>
            <a:r>
              <a:rPr lang="en-US" dirty="0" smtClean="0">
                <a:solidFill>
                  <a:srgbClr val="FF0000"/>
                </a:solidFill>
              </a:rPr>
              <a:t>Quark-Lepton Era</a:t>
            </a:r>
            <a:r>
              <a:rPr lang="en-US" dirty="0"/>
              <a:t>.</a:t>
            </a:r>
            <a:endParaRPr lang="en-US" dirty="0" smtClean="0"/>
          </a:p>
          <a:p>
            <a:r>
              <a:rPr lang="en-US" dirty="0" smtClean="0"/>
              <a:t>After the first 10</a:t>
            </a:r>
            <a:r>
              <a:rPr lang="en-US" baseline="30000" dirty="0" smtClean="0"/>
              <a:t>-5</a:t>
            </a:r>
            <a:r>
              <a:rPr lang="en-US" dirty="0" smtClean="0"/>
              <a:t> seconds it the  Universe has cooled to a point protons and neutrons (Hadrons) could be formed. This is called the </a:t>
            </a:r>
            <a:r>
              <a:rPr lang="en-US" dirty="0" smtClean="0">
                <a:solidFill>
                  <a:srgbClr val="FF0000"/>
                </a:solidFill>
              </a:rPr>
              <a:t>Hadron Era</a:t>
            </a:r>
            <a:r>
              <a:rPr lang="en-US" dirty="0" smtClean="0"/>
              <a:t>.</a:t>
            </a:r>
          </a:p>
          <a:p>
            <a:r>
              <a:rPr lang="en-US" dirty="0" smtClean="0"/>
              <a:t>The next stage 10</a:t>
            </a:r>
            <a:r>
              <a:rPr lang="en-US" baseline="30000" dirty="0" smtClean="0"/>
              <a:t>-2</a:t>
            </a:r>
            <a:r>
              <a:rPr lang="en-US" dirty="0" smtClean="0"/>
              <a:t>s to 10</a:t>
            </a:r>
            <a:r>
              <a:rPr lang="en-US" baseline="30000" dirty="0" smtClean="0"/>
              <a:t>3</a:t>
            </a:r>
            <a:r>
              <a:rPr lang="en-US" dirty="0" smtClean="0"/>
              <a:t> s </a:t>
            </a:r>
            <a:r>
              <a:rPr lang="en-US" dirty="0" smtClean="0">
                <a:solidFill>
                  <a:srgbClr val="FF0000"/>
                </a:solidFill>
              </a:rPr>
              <a:t>Nucleosynthesis</a:t>
            </a:r>
            <a:r>
              <a:rPr lang="en-US" dirty="0" smtClean="0"/>
              <a:t> starts to occur. Protons and neutrons combine, forming deuterium and helium. The amount of matter left is a relatively small amount compared to what started, and it is what is left over after matter and anti-matter interacted during Quark-Lepton Era.</a:t>
            </a:r>
          </a:p>
          <a:p>
            <a:r>
              <a:rPr lang="en-US" dirty="0" smtClean="0"/>
              <a:t>By this stage the formation of light nuclei has generally finished, and the Universe exists as a plasma of electrons, protons, neutrons, and helium.  At this stage photons are interact with matter.  This stage is called the </a:t>
            </a:r>
            <a:r>
              <a:rPr lang="en-US" dirty="0" smtClean="0">
                <a:solidFill>
                  <a:srgbClr val="FF0000"/>
                </a:solidFill>
              </a:rPr>
              <a:t>Plasma era</a:t>
            </a:r>
            <a:r>
              <a:rPr lang="en-US" dirty="0" smtClean="0"/>
              <a:t>.</a:t>
            </a:r>
          </a:p>
          <a:p>
            <a:r>
              <a:rPr lang="en-US" dirty="0" smtClean="0"/>
              <a:t>After  approximately 3x10</a:t>
            </a:r>
            <a:r>
              <a:rPr lang="en-US" baseline="30000" dirty="0" smtClean="0"/>
              <a:t>5 </a:t>
            </a:r>
            <a:r>
              <a:rPr lang="en-US" dirty="0" smtClean="0"/>
              <a:t>years, it had cooled (3000K) enough to the point at which helium and hydrogen nuclei could join with electrons to form stable nuclei.  At this point photons no longer interact with matter, and matter becomes “transparent to radiation”. What we observe as the CMB is radiation from this point onwards.</a:t>
            </a:r>
          </a:p>
          <a:p>
            <a:r>
              <a:rPr lang="en-US" dirty="0" smtClean="0"/>
              <a:t>10</a:t>
            </a:r>
            <a:r>
              <a:rPr lang="en-US" baseline="30000" dirty="0" smtClean="0"/>
              <a:t>9</a:t>
            </a:r>
            <a:r>
              <a:rPr lang="en-US" dirty="0" smtClean="0"/>
              <a:t> years to present…Finally gravitation can start to bring matter together, this leads to the formation of stars, galaxies etc… </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TextBox 5"/>
          <p:cNvSpPr txBox="1"/>
          <p:nvPr/>
        </p:nvSpPr>
        <p:spPr>
          <a:xfrm>
            <a:off x="4695868" y="1556792"/>
            <a:ext cx="3990932" cy="646331"/>
          </a:xfrm>
          <a:prstGeom prst="rect">
            <a:avLst/>
          </a:prstGeom>
          <a:noFill/>
        </p:spPr>
        <p:txBody>
          <a:bodyPr wrap="square" rtlCol="0">
            <a:spAutoFit/>
          </a:bodyPr>
          <a:lstStyle/>
          <a:p>
            <a:r>
              <a:rPr lang="en-CA" sz="1200" dirty="0" smtClean="0">
                <a:solidFill>
                  <a:srgbClr val="FF0000"/>
                </a:solidFill>
              </a:rPr>
              <a:t>I don’t think you need to memorize this, but it is worth being familiar with the stages and the different processes.  HL should be much more familiar than SL</a:t>
            </a:r>
            <a:endParaRPr lang="en-CA" sz="1200" dirty="0">
              <a:solidFill>
                <a:srgbClr val="FF0000"/>
              </a:solidFill>
            </a:endParaRPr>
          </a:p>
        </p:txBody>
      </p:sp>
    </p:spTree>
    <p:extLst>
      <p:ext uri="{BB962C8B-B14F-4D97-AF65-F5344CB8AC3E}">
        <p14:creationId xmlns:p14="http://schemas.microsoft.com/office/powerpoint/2010/main" val="20881834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Cosmic Background Radiation</a:t>
            </a:r>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7" name="Content Placeholder 6"/>
          <p:cNvSpPr>
            <a:spLocks noGrp="1"/>
          </p:cNvSpPr>
          <p:nvPr>
            <p:ph idx="1"/>
          </p:nvPr>
        </p:nvSpPr>
        <p:spPr>
          <a:xfrm>
            <a:off x="467544" y="1527383"/>
            <a:ext cx="4585489" cy="4795654"/>
          </a:xfrm>
        </p:spPr>
        <p:txBody>
          <a:bodyPr>
            <a:normAutofit fontScale="47500" lnSpcReduction="20000"/>
          </a:bodyPr>
          <a:lstStyle/>
          <a:p>
            <a:r>
              <a:rPr lang="en-CA" dirty="0" smtClean="0"/>
              <a:t>The image on the right shows the CMB as seen from Earth.  The variation in colours represents slight changes in temperature as measured by the CMB.</a:t>
            </a:r>
          </a:p>
          <a:p>
            <a:pPr lvl="1"/>
            <a:r>
              <a:rPr lang="en-CA" dirty="0" smtClean="0"/>
              <a:t>The image is this shape b/c it is a projection of the entire sky “wrapping around the Earth”.</a:t>
            </a:r>
          </a:p>
          <a:p>
            <a:r>
              <a:rPr lang="en-CA" dirty="0" smtClean="0"/>
              <a:t>Although there are slight differences (we’ll talk more about these later), on average, whatever direction we look, the CMB is pretty much the same.</a:t>
            </a:r>
          </a:p>
          <a:p>
            <a:pPr lvl="1"/>
            <a:r>
              <a:rPr lang="en-CA" dirty="0" smtClean="0"/>
              <a:t>We say it is “Isotropic”, meaning equal in all directions.</a:t>
            </a:r>
          </a:p>
          <a:p>
            <a:r>
              <a:rPr lang="en-CA" dirty="0" smtClean="0"/>
              <a:t>The fact the CMB is isotropic is very important.  It implies that there is no “centre of the Universe”.  </a:t>
            </a:r>
          </a:p>
          <a:p>
            <a:pPr lvl="1"/>
            <a:r>
              <a:rPr lang="en-CA" dirty="0" smtClean="0"/>
              <a:t>This means that the Universe is </a:t>
            </a:r>
            <a:r>
              <a:rPr lang="en-CA" i="1" dirty="0" smtClean="0"/>
              <a:t>not</a:t>
            </a:r>
            <a:r>
              <a:rPr lang="en-CA" dirty="0" smtClean="0"/>
              <a:t> expanding in the same way as-say an exploding watermelon would expand into a room.</a:t>
            </a:r>
          </a:p>
          <a:p>
            <a:pPr lvl="2"/>
            <a:r>
              <a:rPr lang="en-CA" dirty="0" smtClean="0"/>
              <a:t> If you were living on a chunk of exploding watermelon and you look in one direction (towards where the centre of the watermelon was)  you would see remnants of the heat of the explosion (and you would see all the other chunks of watermelon moving away from you). </a:t>
            </a:r>
          </a:p>
          <a:p>
            <a:pPr lvl="2"/>
            <a:r>
              <a:rPr lang="en-CA" dirty="0" smtClean="0"/>
              <a:t> If you look away from the centre of the watermelon in the direction you were moving, it would be colder (and you would see many fewer chunks of watermelon!)</a:t>
            </a:r>
          </a:p>
          <a:p>
            <a:pPr lvl="1"/>
            <a:r>
              <a:rPr lang="en-CA" dirty="0" smtClean="0"/>
              <a:t>The Universe is not like that. Every direction you look, it is pretty much the same.  There is no area of extra hot, nor is there an area of extra cold.  The CMB is the pretty much the same temperature everywhere (Isotropic!) Indicating that there is no “centre” that we are expanding away from.</a:t>
            </a:r>
            <a:endParaRPr lang="en-CA"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92131" y="1188488"/>
            <a:ext cx="4151869" cy="2075935"/>
          </a:xfrm>
          <a:prstGeom prst="rect">
            <a:avLst/>
          </a:prstGeom>
        </p:spPr>
      </p:pic>
      <p:sp>
        <p:nvSpPr>
          <p:cNvPr id="9" name="TextBox 8"/>
          <p:cNvSpPr txBox="1"/>
          <p:nvPr/>
        </p:nvSpPr>
        <p:spPr>
          <a:xfrm>
            <a:off x="4966032" y="5861372"/>
            <a:ext cx="3966592" cy="461665"/>
          </a:xfrm>
          <a:prstGeom prst="rect">
            <a:avLst/>
          </a:prstGeom>
          <a:noFill/>
        </p:spPr>
        <p:txBody>
          <a:bodyPr wrap="square" rtlCol="0">
            <a:spAutoFit/>
          </a:bodyPr>
          <a:lstStyle/>
          <a:p>
            <a:r>
              <a:rPr lang="en-CA" sz="1200" dirty="0" smtClean="0"/>
              <a:t>Follow link to see exploding watermelon https</a:t>
            </a:r>
            <a:r>
              <a:rPr lang="en-CA" sz="1200" dirty="0"/>
              <a:t>://www.youtube.com/watch?v=hMjL76obRLI</a:t>
            </a:r>
          </a:p>
        </p:txBody>
      </p:sp>
      <p:sp>
        <p:nvSpPr>
          <p:cNvPr id="10" name="TextBox 9"/>
          <p:cNvSpPr txBox="1"/>
          <p:nvPr/>
        </p:nvSpPr>
        <p:spPr>
          <a:xfrm>
            <a:off x="5264408" y="3411863"/>
            <a:ext cx="3668216" cy="338554"/>
          </a:xfrm>
          <a:prstGeom prst="rect">
            <a:avLst/>
          </a:prstGeom>
          <a:noFill/>
        </p:spPr>
        <p:txBody>
          <a:bodyPr wrap="square" rtlCol="0">
            <a:spAutoFit/>
          </a:bodyPr>
          <a:lstStyle/>
          <a:p>
            <a:r>
              <a:rPr lang="en-CA" sz="1600" dirty="0" smtClean="0"/>
              <a:t>The CMB courtesy of  NASA and ESA</a:t>
            </a:r>
            <a:endParaRPr lang="en-CA" sz="1600"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4240904"/>
            <a:ext cx="2588890" cy="1559972"/>
          </a:xfrm>
          <a:prstGeom prst="rect">
            <a:avLst/>
          </a:prstGeom>
        </p:spPr>
      </p:pic>
      <p:sp>
        <p:nvSpPr>
          <p:cNvPr id="13" name="TextBox 12"/>
          <p:cNvSpPr txBox="1"/>
          <p:nvPr/>
        </p:nvSpPr>
        <p:spPr>
          <a:xfrm rot="16200000">
            <a:off x="6544519" y="4380426"/>
            <a:ext cx="2563900" cy="276999"/>
          </a:xfrm>
          <a:prstGeom prst="rect">
            <a:avLst/>
          </a:prstGeom>
          <a:noFill/>
        </p:spPr>
        <p:txBody>
          <a:bodyPr wrap="square" rtlCol="0">
            <a:spAutoFit/>
          </a:bodyPr>
          <a:lstStyle/>
          <a:p>
            <a:r>
              <a:rPr lang="en-CA" sz="1200" dirty="0" err="1" smtClean="0"/>
              <a:t>Slowmo</a:t>
            </a:r>
            <a:r>
              <a:rPr lang="en-CA" sz="1200" dirty="0" smtClean="0"/>
              <a:t> guys!</a:t>
            </a:r>
            <a:endParaRPr lang="en-CA" sz="1200" dirty="0"/>
          </a:p>
        </p:txBody>
      </p:sp>
    </p:spTree>
    <p:extLst>
      <p:ext uri="{BB962C8B-B14F-4D97-AF65-F5344CB8AC3E}">
        <p14:creationId xmlns:p14="http://schemas.microsoft.com/office/powerpoint/2010/main" val="19288254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Big Bang and Expansion of the Universe.</a:t>
            </a:r>
            <a:endParaRPr lang="en-US" dirty="0"/>
          </a:p>
        </p:txBody>
      </p:sp>
      <p:sp>
        <p:nvSpPr>
          <p:cNvPr id="5" name="Content Placeholder 4"/>
          <p:cNvSpPr>
            <a:spLocks noGrp="1"/>
          </p:cNvSpPr>
          <p:nvPr>
            <p:ph idx="1"/>
          </p:nvPr>
        </p:nvSpPr>
        <p:spPr/>
        <p:txBody>
          <a:bodyPr>
            <a:normAutofit/>
          </a:bodyPr>
          <a:lstStyle/>
          <a:p>
            <a:r>
              <a:rPr lang="en-US" dirty="0" smtClean="0"/>
              <a:t>It is very important to realize that even though we say the Universe is expanding, it is not expanding “into anything”.  </a:t>
            </a:r>
          </a:p>
          <a:p>
            <a:pPr lvl="1"/>
            <a:r>
              <a:rPr lang="en-US" dirty="0" smtClean="0"/>
              <a:t>Time and space are getting larger.  The  Universe is getting larger and larger, but there is nothing that exists “outside” the universe for it to grow into. And therefore whatever direction you look, you see the same amount of universe!</a:t>
            </a:r>
          </a:p>
          <a:p>
            <a:r>
              <a:rPr lang="en-US" dirty="0" smtClean="0"/>
              <a:t>In fact, time and space were </a:t>
            </a:r>
            <a:r>
              <a:rPr lang="en-US" i="1" dirty="0" smtClean="0"/>
              <a:t>created</a:t>
            </a:r>
            <a:r>
              <a:rPr lang="en-US" dirty="0" smtClean="0"/>
              <a:t> during the big bang!</a:t>
            </a:r>
            <a:endParaRPr lang="en-US" dirty="0"/>
          </a:p>
        </p:txBody>
      </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Cosmological Red-Shift</a:t>
            </a:r>
            <a:endParaRPr lang="en-CA" dirty="0"/>
          </a:p>
        </p:txBody>
      </p:sp>
      <p:sp>
        <p:nvSpPr>
          <p:cNvPr id="3" name="Content Placeholder 2"/>
          <p:cNvSpPr>
            <a:spLocks noGrp="1"/>
          </p:cNvSpPr>
          <p:nvPr>
            <p:ph idx="1"/>
          </p:nvPr>
        </p:nvSpPr>
        <p:spPr>
          <a:xfrm>
            <a:off x="867944" y="1556792"/>
            <a:ext cx="7772400" cy="4572000"/>
          </a:xfrm>
        </p:spPr>
        <p:txBody>
          <a:bodyPr>
            <a:normAutofit fontScale="92500" lnSpcReduction="20000"/>
          </a:bodyPr>
          <a:lstStyle/>
          <a:p>
            <a:r>
              <a:rPr lang="en-CA" dirty="0" smtClean="0"/>
              <a:t>The idea that the Universe isn’t expanding into anything, it is just getting bigger changes the way that we have to think about the motion of the galaxies.</a:t>
            </a:r>
          </a:p>
          <a:p>
            <a:r>
              <a:rPr lang="en-CA" dirty="0" smtClean="0"/>
              <a:t>Other galaxies are not actually moving away from us, it is simply that space in-between us and them is getting bigger.</a:t>
            </a:r>
          </a:p>
          <a:p>
            <a:r>
              <a:rPr lang="en-CA" dirty="0" smtClean="0"/>
              <a:t>Remember, we used the redshift of light from the Galaxies to determine the expansion of the Universe. </a:t>
            </a:r>
          </a:p>
          <a:p>
            <a:pPr lvl="1"/>
            <a:r>
              <a:rPr lang="en-CA" dirty="0"/>
              <a:t>W</a:t>
            </a:r>
            <a:r>
              <a:rPr lang="en-CA" dirty="0" smtClean="0"/>
              <a:t>ell, if the Galaxies are not moving away from us, then how is it that radiation from them is redshifted?</a:t>
            </a:r>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9847385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0128" y="404664"/>
            <a:ext cx="7772400" cy="914400"/>
          </a:xfrm>
        </p:spPr>
        <p:txBody>
          <a:bodyPr/>
          <a:lstStyle/>
          <a:p>
            <a:r>
              <a:rPr lang="en-CA" dirty="0" smtClean="0"/>
              <a:t>Cosmological Red-Shift</a:t>
            </a:r>
            <a:endParaRPr lang="en-CA" dirty="0"/>
          </a:p>
        </p:txBody>
      </p:sp>
      <p:sp>
        <p:nvSpPr>
          <p:cNvPr id="3" name="Content Placeholder 2"/>
          <p:cNvSpPr>
            <a:spLocks noGrp="1"/>
          </p:cNvSpPr>
          <p:nvPr>
            <p:ph idx="1"/>
          </p:nvPr>
        </p:nvSpPr>
        <p:spPr>
          <a:xfrm>
            <a:off x="882432" y="1337309"/>
            <a:ext cx="4280120" cy="4572000"/>
          </a:xfrm>
        </p:spPr>
        <p:txBody>
          <a:bodyPr>
            <a:normAutofit fontScale="70000" lnSpcReduction="20000"/>
          </a:bodyPr>
          <a:lstStyle/>
          <a:p>
            <a:r>
              <a:rPr lang="en-CA" dirty="0" smtClean="0"/>
              <a:t>Since space is constantly growing, it is like the Universe is being “re-scaled”. </a:t>
            </a:r>
          </a:p>
          <a:p>
            <a:r>
              <a:rPr lang="en-CA" dirty="0" smtClean="0"/>
              <a:t>This means that the space between distant galaxies and us is bigger, but it also means that over time, the space within a wavelength of a wave has also grown.  </a:t>
            </a:r>
          </a:p>
          <a:p>
            <a:pPr lvl="1"/>
            <a:r>
              <a:rPr lang="en-CA" dirty="0" smtClean="0"/>
              <a:t>This means that when we receive radiation from distant galaxies (that was sent a long time ago), the waves have effectively grown (since space within it has grown), meaning that we measure a longer wavelength when we receive the wave than we would have done when it was sent.</a:t>
            </a:r>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8104" y="1268909"/>
            <a:ext cx="3340615" cy="4565913"/>
          </a:xfrm>
          <a:prstGeom prst="rect">
            <a:avLst/>
          </a:prstGeom>
        </p:spPr>
      </p:pic>
    </p:spTree>
    <p:extLst>
      <p:ext uri="{BB962C8B-B14F-4D97-AF65-F5344CB8AC3E}">
        <p14:creationId xmlns:p14="http://schemas.microsoft.com/office/powerpoint/2010/main" val="1053348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2800" dirty="0" smtClean="0"/>
              <a:t>Cosmological Redshift: Scale factor.</a:t>
            </a:r>
            <a:endParaRPr lang="en-CA"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14400" y="1196752"/>
                <a:ext cx="7772400" cy="5158808"/>
              </a:xfrm>
            </p:spPr>
            <p:txBody>
              <a:bodyPr>
                <a:normAutofit fontScale="55000" lnSpcReduction="20000"/>
              </a:bodyPr>
              <a:lstStyle/>
              <a:p>
                <a:r>
                  <a:rPr lang="en-CA" dirty="0" smtClean="0"/>
                  <a:t>The “cosmological redshift” is very similar to the “Doppler redshift”.</a:t>
                </a:r>
              </a:p>
              <a:p>
                <a:r>
                  <a:rPr lang="en-CA" dirty="0" smtClean="0"/>
                  <a:t>Previously we saw the redshift was:</a:t>
                </a:r>
              </a:p>
              <a:p>
                <a:pPr marL="6858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𝑍</m:t>
                      </m:r>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λ</m:t>
                          </m:r>
                        </m:num>
                        <m:den>
                          <m:sSub>
                            <m:sSubPr>
                              <m:ctrlPr>
                                <a:rPr lang="el-GR" b="0" i="1" smtClean="0">
                                  <a:latin typeface="Cambria Math" panose="02040503050406030204" pitchFamily="18" charset="0"/>
                                </a:rPr>
                              </m:ctrlPr>
                            </m:sSubPr>
                            <m:e>
                              <m:r>
                                <m:rPr>
                                  <m:sty m:val="p"/>
                                </m:rPr>
                                <a:rPr lang="el-GR" i="1">
                                  <a:latin typeface="Cambria Math" panose="02040503050406030204" pitchFamily="18" charset="0"/>
                                </a:rPr>
                                <m:t>λ</m:t>
                              </m:r>
                            </m:e>
                            <m:sub>
                              <m:r>
                                <a:rPr lang="en-CA" b="0" i="1" smtClean="0">
                                  <a:latin typeface="Cambria Math" panose="02040503050406030204" pitchFamily="18" charset="0"/>
                                </a:rPr>
                                <m:t>0</m:t>
                              </m:r>
                            </m:sub>
                          </m:sSub>
                        </m:den>
                      </m:f>
                      <m:r>
                        <a:rPr lang="en-CA" b="0" i="1" smtClean="0">
                          <a:latin typeface="Cambria Math" panose="02040503050406030204" pitchFamily="18" charset="0"/>
                        </a:rPr>
                        <m:t>=</m:t>
                      </m:r>
                      <m:f>
                        <m:fPr>
                          <m:ctrlPr>
                            <a:rPr lang="en-CA" b="0" i="1" smtClean="0">
                              <a:latin typeface="Cambria Math" panose="02040503050406030204" pitchFamily="18" charset="0"/>
                            </a:rPr>
                          </m:ctrlPr>
                        </m:fPr>
                        <m:num>
                          <m:r>
                            <m:rPr>
                              <m:sty m:val="p"/>
                            </m:rPr>
                            <a:rPr lang="el-GR" i="1">
                              <a:latin typeface="Cambria Math" panose="02040503050406030204" pitchFamily="18" charset="0"/>
                              <a:ea typeface="Cambria Math" panose="02040503050406030204" pitchFamily="18" charset="0"/>
                            </a:rPr>
                            <m:t>λ</m:t>
                          </m:r>
                          <m:r>
                            <a:rPr lang="en-CA" b="0" i="1" smtClean="0">
                              <a:latin typeface="Cambria Math" panose="02040503050406030204" pitchFamily="18" charset="0"/>
                              <a:ea typeface="Cambria Math" panose="02040503050406030204" pitchFamily="18" charset="0"/>
                            </a:rPr>
                            <m:t>−</m:t>
                          </m:r>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num>
                        <m:den>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den>
                      </m:f>
                      <m:r>
                        <a:rPr lang="en-CA" b="0" i="1" smtClean="0">
                          <a:latin typeface="Cambria Math" panose="02040503050406030204" pitchFamily="18" charset="0"/>
                          <a:ea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𝑣</m:t>
                          </m:r>
                        </m:num>
                        <m:den>
                          <m:r>
                            <a:rPr lang="en-CA" b="0" i="1" smtClean="0">
                              <a:latin typeface="Cambria Math" panose="02040503050406030204" pitchFamily="18" charset="0"/>
                            </a:rPr>
                            <m:t>𝑐</m:t>
                          </m:r>
                        </m:den>
                      </m:f>
                    </m:oMath>
                  </m:oMathPara>
                </a14:m>
                <a:endParaRPr lang="en-CA" dirty="0" smtClean="0"/>
              </a:p>
              <a:p>
                <a:pPr lvl="1"/>
                <a:r>
                  <a:rPr lang="en-CA" sz="2100" dirty="0" smtClean="0"/>
                  <a:t>Where: 	</a:t>
                </a:r>
                <a:r>
                  <a:rPr lang="el-GR" sz="2100" dirty="0" smtClean="0"/>
                  <a:t>λ</a:t>
                </a:r>
                <a:r>
                  <a:rPr lang="en-CA" sz="2100" dirty="0" smtClean="0"/>
                  <a:t> is the wavelength of radiation measured.</a:t>
                </a:r>
              </a:p>
              <a:p>
                <a:pPr marL="454914" lvl="1" indent="0">
                  <a:buNone/>
                </a:pPr>
                <a:r>
                  <a:rPr lang="en-CA" sz="2100" dirty="0"/>
                  <a:t>	</a:t>
                </a:r>
                <a:r>
                  <a:rPr lang="en-CA" sz="2100" dirty="0" smtClean="0"/>
                  <a:t>	</a:t>
                </a:r>
                <a14:m>
                  <m:oMath xmlns:m="http://schemas.openxmlformats.org/officeDocument/2006/math">
                    <m:sSub>
                      <m:sSubPr>
                        <m:ctrlPr>
                          <a:rPr lang="el-GR" sz="2100" i="1">
                            <a:latin typeface="Cambria Math" panose="02040503050406030204" pitchFamily="18" charset="0"/>
                          </a:rPr>
                        </m:ctrlPr>
                      </m:sSubPr>
                      <m:e>
                        <m:r>
                          <m:rPr>
                            <m:sty m:val="p"/>
                          </m:rPr>
                          <a:rPr lang="el-GR" sz="2100" i="1">
                            <a:latin typeface="Cambria Math" panose="02040503050406030204" pitchFamily="18" charset="0"/>
                          </a:rPr>
                          <m:t>λ</m:t>
                        </m:r>
                      </m:e>
                      <m:sub>
                        <m:r>
                          <a:rPr lang="en-CA" sz="2100" i="1">
                            <a:latin typeface="Cambria Math" panose="02040503050406030204" pitchFamily="18" charset="0"/>
                          </a:rPr>
                          <m:t>0</m:t>
                        </m:r>
                      </m:sub>
                    </m:sSub>
                  </m:oMath>
                </a14:m>
                <a:r>
                  <a:rPr lang="en-CA" sz="2100" dirty="0" smtClean="0"/>
                  <a:t> is the wavelength of radiation emitted.</a:t>
                </a:r>
              </a:p>
              <a:p>
                <a:pPr marL="454914" lvl="1" indent="0">
                  <a:buNone/>
                </a:pPr>
                <a:r>
                  <a:rPr lang="en-CA" sz="2100" dirty="0"/>
                  <a:t>	</a:t>
                </a:r>
                <a:r>
                  <a:rPr lang="en-CA" sz="2100" dirty="0" smtClean="0"/>
                  <a:t>	v is the velocity of the motion of the object emitting radiation.</a:t>
                </a:r>
              </a:p>
              <a:p>
                <a:pPr marL="454914" lvl="1" indent="0">
                  <a:buNone/>
                </a:pPr>
                <a:r>
                  <a:rPr lang="en-CA" sz="2100" dirty="0"/>
                  <a:t>	</a:t>
                </a:r>
                <a:r>
                  <a:rPr lang="en-CA" sz="2100" dirty="0" smtClean="0"/>
                  <a:t>	c is the speed of light.</a:t>
                </a:r>
              </a:p>
              <a:p>
                <a:pPr marL="454914" lvl="1" indent="0">
                  <a:buNone/>
                </a:pPr>
                <a:endParaRPr lang="en-CA" dirty="0" smtClean="0"/>
              </a:p>
              <a:p>
                <a:pPr marL="454914" lvl="1" indent="0">
                  <a:buNone/>
                </a:pPr>
                <a:r>
                  <a:rPr lang="en-CA" dirty="0" smtClean="0"/>
                  <a:t>We can rearrange this.</a:t>
                </a:r>
              </a:p>
              <a:p>
                <a:pPr marL="6858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𝑍</m:t>
                      </m:r>
                      <m:r>
                        <a:rPr lang="en-CA" i="1">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ea typeface="Cambria Math" panose="02040503050406030204" pitchFamily="18" charset="0"/>
                            </a:rPr>
                            <m:t>∆</m:t>
                          </m:r>
                          <m:r>
                            <m:rPr>
                              <m:sty m:val="p"/>
                            </m:rPr>
                            <a:rPr lang="el-GR" i="1">
                              <a:latin typeface="Cambria Math" panose="02040503050406030204" pitchFamily="18" charset="0"/>
                              <a:ea typeface="Cambria Math" panose="02040503050406030204" pitchFamily="18" charset="0"/>
                            </a:rPr>
                            <m:t>λ</m:t>
                          </m:r>
                        </m:num>
                        <m:den>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den>
                      </m:f>
                      <m:r>
                        <a:rPr lang="en-CA" i="1">
                          <a:latin typeface="Cambria Math" panose="02040503050406030204" pitchFamily="18" charset="0"/>
                        </a:rPr>
                        <m:t>=</m:t>
                      </m:r>
                      <m:f>
                        <m:fPr>
                          <m:ctrlPr>
                            <a:rPr lang="en-CA" i="1">
                              <a:latin typeface="Cambria Math" panose="02040503050406030204" pitchFamily="18" charset="0"/>
                            </a:rPr>
                          </m:ctrlPr>
                        </m:fPr>
                        <m:num>
                          <m:r>
                            <m:rPr>
                              <m:sty m:val="p"/>
                            </m:rPr>
                            <a:rPr lang="el-GR" i="1">
                              <a:latin typeface="Cambria Math" panose="02040503050406030204" pitchFamily="18" charset="0"/>
                              <a:ea typeface="Cambria Math" panose="02040503050406030204" pitchFamily="18" charset="0"/>
                            </a:rPr>
                            <m:t>λ</m:t>
                          </m:r>
                          <m:r>
                            <a:rPr lang="en-CA" i="1">
                              <a:latin typeface="Cambria Math" panose="02040503050406030204" pitchFamily="18" charset="0"/>
                              <a:ea typeface="Cambria Math" panose="02040503050406030204" pitchFamily="18" charset="0"/>
                            </a:rPr>
                            <m:t>−</m:t>
                          </m:r>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num>
                        <m:den>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den>
                      </m:f>
                      <m:r>
                        <a:rPr lang="en-CA" b="0" i="1" smtClean="0">
                          <a:latin typeface="Cambria Math" panose="02040503050406030204" pitchFamily="18" charset="0"/>
                        </a:rPr>
                        <m:t>=</m:t>
                      </m:r>
                      <m:f>
                        <m:fPr>
                          <m:ctrlPr>
                            <a:rPr lang="en-CA" i="1">
                              <a:latin typeface="Cambria Math" panose="02040503050406030204" pitchFamily="18" charset="0"/>
                            </a:rPr>
                          </m:ctrlPr>
                        </m:fPr>
                        <m:num>
                          <m:r>
                            <m:rPr>
                              <m:sty m:val="p"/>
                            </m:rPr>
                            <a:rPr lang="el-GR" i="1">
                              <a:latin typeface="Cambria Math" panose="02040503050406030204" pitchFamily="18" charset="0"/>
                              <a:ea typeface="Cambria Math" panose="02040503050406030204" pitchFamily="18" charset="0"/>
                            </a:rPr>
                            <m:t>λ</m:t>
                          </m:r>
                        </m:num>
                        <m:den>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den>
                      </m:f>
                      <m:r>
                        <a:rPr lang="en-CA" b="0" i="1" smtClean="0">
                          <a:latin typeface="Cambria Math" panose="02040503050406030204" pitchFamily="18" charset="0"/>
                        </a:rPr>
                        <m:t>−1</m:t>
                      </m:r>
                    </m:oMath>
                  </m:oMathPara>
                </a14:m>
                <a:endParaRPr lang="en-CA" dirty="0" smtClean="0"/>
              </a:p>
              <a:p>
                <a:r>
                  <a:rPr lang="en-CA" dirty="0" smtClean="0"/>
                  <a:t>Well, now instead of it being a “receding” star that is emitting light.  It is actually a “rescaling” of the universe.</a:t>
                </a:r>
              </a:p>
              <a:p>
                <a:pPr lvl="1"/>
                <a:r>
                  <a:rPr lang="en-CA" dirty="0" smtClean="0"/>
                  <a:t>So if the redshift “Z” is 2, then this means that the measured wavelength is 3 times the size it was when it was emitted.  This can be interpreted to means that the universe is 3 times larger than it was when the radiation was emitted. </a:t>
                </a:r>
              </a:p>
              <a:p>
                <a:r>
                  <a:rPr lang="en-CA" dirty="0" smtClean="0"/>
                  <a:t>So now:</a:t>
                </a:r>
              </a:p>
              <a:p>
                <a:pPr marL="6858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𝑍</m:t>
                      </m:r>
                      <m:r>
                        <a:rPr lang="en-CA" i="1">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ea typeface="Cambria Math" panose="02040503050406030204" pitchFamily="18" charset="0"/>
                            </a:rPr>
                            <m:t>∆</m:t>
                          </m:r>
                          <m:r>
                            <m:rPr>
                              <m:sty m:val="p"/>
                            </m:rPr>
                            <a:rPr lang="el-GR" i="1">
                              <a:latin typeface="Cambria Math" panose="02040503050406030204" pitchFamily="18" charset="0"/>
                              <a:ea typeface="Cambria Math" panose="02040503050406030204" pitchFamily="18" charset="0"/>
                            </a:rPr>
                            <m:t>λ</m:t>
                          </m:r>
                        </m:num>
                        <m:den>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den>
                      </m:f>
                      <m:r>
                        <a:rPr lang="en-CA" i="1">
                          <a:latin typeface="Cambria Math" panose="02040503050406030204" pitchFamily="18" charset="0"/>
                        </a:rPr>
                        <m:t>=</m:t>
                      </m:r>
                      <m:f>
                        <m:fPr>
                          <m:ctrlPr>
                            <a:rPr lang="en-CA" i="1">
                              <a:latin typeface="Cambria Math" panose="02040503050406030204" pitchFamily="18" charset="0"/>
                            </a:rPr>
                          </m:ctrlPr>
                        </m:fPr>
                        <m:num>
                          <m:r>
                            <m:rPr>
                              <m:sty m:val="p"/>
                            </m:rPr>
                            <a:rPr lang="el-GR" i="1">
                              <a:latin typeface="Cambria Math" panose="02040503050406030204" pitchFamily="18" charset="0"/>
                              <a:ea typeface="Cambria Math" panose="02040503050406030204" pitchFamily="18" charset="0"/>
                            </a:rPr>
                            <m:t>λ</m:t>
                          </m:r>
                        </m:num>
                        <m:den>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den>
                      </m:f>
                      <m:r>
                        <a:rPr lang="en-CA" i="1">
                          <a:latin typeface="Cambria Math" panose="02040503050406030204" pitchFamily="18" charset="0"/>
                        </a:rPr>
                        <m:t>−1</m:t>
                      </m:r>
                      <m:r>
                        <a:rPr lang="en-CA" b="0" i="1" smtClean="0">
                          <a:latin typeface="Cambria Math" panose="02040503050406030204" pitchFamily="18" charset="0"/>
                        </a:rPr>
                        <m:t>=</m:t>
                      </m:r>
                      <m:f>
                        <m:fPr>
                          <m:ctrlPr>
                            <a:rPr lang="en-CA" i="1">
                              <a:latin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𝑅</m:t>
                          </m:r>
                        </m:num>
                        <m:den>
                          <m:sSub>
                            <m:sSubPr>
                              <m:ctrlPr>
                                <a:rPr lang="el-GR" i="1">
                                  <a:latin typeface="Cambria Math" panose="02040503050406030204" pitchFamily="18" charset="0"/>
                                </a:rPr>
                              </m:ctrlPr>
                            </m:sSubPr>
                            <m:e>
                              <m:r>
                                <a:rPr lang="en-CA" b="0" i="1" smtClean="0">
                                  <a:latin typeface="Cambria Math" panose="02040503050406030204" pitchFamily="18" charset="0"/>
                                </a:rPr>
                                <m:t>𝑅</m:t>
                              </m:r>
                            </m:e>
                            <m:sub>
                              <m:r>
                                <a:rPr lang="en-CA" i="1">
                                  <a:latin typeface="Cambria Math" panose="02040503050406030204" pitchFamily="18" charset="0"/>
                                </a:rPr>
                                <m:t>0</m:t>
                              </m:r>
                            </m:sub>
                          </m:sSub>
                        </m:den>
                      </m:f>
                      <m:r>
                        <a:rPr lang="en-CA" i="1">
                          <a:latin typeface="Cambria Math" panose="02040503050406030204" pitchFamily="18" charset="0"/>
                        </a:rPr>
                        <m:t>−1</m:t>
                      </m:r>
                    </m:oMath>
                  </m:oMathPara>
                </a14:m>
                <a:endParaRPr lang="en-CA" dirty="0" smtClean="0"/>
              </a:p>
              <a:p>
                <a:pPr lvl="1"/>
                <a:r>
                  <a:rPr lang="en-CA" sz="2100" dirty="0"/>
                  <a:t>Where: 	</a:t>
                </a:r>
                <a:r>
                  <a:rPr lang="en-CA" sz="2100" dirty="0" smtClean="0"/>
                  <a:t>R is the size of the observable universe.</a:t>
                </a:r>
              </a:p>
              <a:p>
                <a:pPr marL="454914" lvl="1" indent="0">
                  <a:buNone/>
                </a:pPr>
                <a:r>
                  <a:rPr lang="en-CA" sz="2100" dirty="0" smtClean="0"/>
                  <a:t>		R</a:t>
                </a:r>
                <a:r>
                  <a:rPr lang="en-CA" sz="2100" baseline="-25000" dirty="0" smtClean="0"/>
                  <a:t>0 </a:t>
                </a:r>
                <a:r>
                  <a:rPr lang="en-CA" sz="2100" dirty="0" smtClean="0"/>
                  <a:t>is the radius of the observable universe when the light was emitted.</a:t>
                </a:r>
                <a:endParaRPr lang="en-CA" sz="2100" dirty="0"/>
              </a:p>
              <a:p>
                <a:pPr marL="68580" indent="0">
                  <a:buNone/>
                </a:pPr>
                <a:endParaRPr lang="en-CA" dirty="0"/>
              </a:p>
              <a:p>
                <a:pPr marL="68580" indent="0">
                  <a:buNone/>
                </a:pPr>
                <a:endParaRPr lang="en-CA" dirty="0" smtClean="0"/>
              </a:p>
              <a:p>
                <a:pPr marL="68580" indent="0">
                  <a:buNone/>
                </a:pPr>
                <a:endParaRPr lang="en-CA" dirty="0" smtClean="0"/>
              </a:p>
              <a:p>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14400" y="1196752"/>
                <a:ext cx="7772400" cy="5158808"/>
              </a:xfrm>
              <a:blipFill rotWithShape="0">
                <a:blip r:embed="rId2"/>
                <a:stretch>
                  <a:fillRect t="-1181"/>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8" name="TextBox 7"/>
          <p:cNvSpPr txBox="1"/>
          <p:nvPr/>
        </p:nvSpPr>
        <p:spPr>
          <a:xfrm>
            <a:off x="6588224" y="1844824"/>
            <a:ext cx="2232248" cy="369332"/>
          </a:xfrm>
          <a:prstGeom prst="rect">
            <a:avLst/>
          </a:prstGeom>
          <a:noFill/>
        </p:spPr>
        <p:txBody>
          <a:bodyPr wrap="square" rtlCol="0">
            <a:spAutoFit/>
          </a:bodyPr>
          <a:lstStyle/>
          <a:p>
            <a:r>
              <a:rPr lang="en-CA" sz="1800" dirty="0" smtClean="0">
                <a:solidFill>
                  <a:srgbClr val="FF0000"/>
                </a:solidFill>
              </a:rPr>
              <a:t>Only true if c&gt;&gt;v.</a:t>
            </a:r>
            <a:endParaRPr lang="en-CA" sz="1800" dirty="0">
              <a:solidFill>
                <a:srgbClr val="FF0000"/>
              </a:solidFill>
            </a:endParaRPr>
          </a:p>
        </p:txBody>
      </p:sp>
      <p:sp>
        <p:nvSpPr>
          <p:cNvPr id="9" name="TextBox 8"/>
          <p:cNvSpPr txBox="1"/>
          <p:nvPr/>
        </p:nvSpPr>
        <p:spPr>
          <a:xfrm>
            <a:off x="6454552" y="5125111"/>
            <a:ext cx="2232248" cy="830997"/>
          </a:xfrm>
          <a:prstGeom prst="rect">
            <a:avLst/>
          </a:prstGeom>
          <a:noFill/>
        </p:spPr>
        <p:txBody>
          <a:bodyPr wrap="square" rtlCol="0">
            <a:spAutoFit/>
          </a:bodyPr>
          <a:lstStyle/>
          <a:p>
            <a:r>
              <a:rPr lang="en-CA" sz="1600" dirty="0" smtClean="0">
                <a:solidFill>
                  <a:srgbClr val="FF0000"/>
                </a:solidFill>
              </a:rPr>
              <a:t>True irrespective of the “speed” of growth of the universe.</a:t>
            </a:r>
            <a:endParaRPr lang="en-CA" sz="1600" dirty="0">
              <a:solidFill>
                <a:srgbClr val="FF0000"/>
              </a:solidFill>
            </a:endParaRPr>
          </a:p>
        </p:txBody>
      </p:sp>
    </p:spTree>
    <p:extLst>
      <p:ext uri="{BB962C8B-B14F-4D97-AF65-F5344CB8AC3E}">
        <p14:creationId xmlns:p14="http://schemas.microsoft.com/office/powerpoint/2010/main" val="2829902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2800" dirty="0" smtClean="0"/>
              <a:t>Cosmological Redshift: Scale factor.</a:t>
            </a:r>
            <a:endParaRPr lang="en-CA"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55576" y="1556792"/>
                <a:ext cx="5089487" cy="3024336"/>
              </a:xfrm>
            </p:spPr>
            <p:txBody>
              <a:bodyPr>
                <a:normAutofit/>
              </a:bodyPr>
              <a:lstStyle/>
              <a:p>
                <a:r>
                  <a:rPr lang="en-CA" dirty="0" smtClean="0"/>
                  <a:t>So now:</a:t>
                </a:r>
              </a:p>
              <a:p>
                <a:pPr marL="6858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𝑍</m:t>
                      </m:r>
                      <m:r>
                        <a:rPr lang="en-CA" i="1">
                          <a:latin typeface="Cambria Math" panose="02040503050406030204" pitchFamily="18" charset="0"/>
                        </a:rPr>
                        <m:t>=</m:t>
                      </m:r>
                      <m:f>
                        <m:fPr>
                          <m:ctrlPr>
                            <a:rPr lang="en-CA" i="1">
                              <a:latin typeface="Cambria Math" panose="02040503050406030204" pitchFamily="18" charset="0"/>
                            </a:rPr>
                          </m:ctrlPr>
                        </m:fPr>
                        <m:num>
                          <m:r>
                            <m:rPr>
                              <m:sty m:val="p"/>
                            </m:rPr>
                            <a:rPr lang="el-GR" i="1">
                              <a:latin typeface="Cambria Math" panose="02040503050406030204" pitchFamily="18" charset="0"/>
                              <a:ea typeface="Cambria Math" panose="02040503050406030204" pitchFamily="18" charset="0"/>
                            </a:rPr>
                            <m:t>λ</m:t>
                          </m:r>
                        </m:num>
                        <m:den>
                          <m:sSub>
                            <m:sSubPr>
                              <m:ctrlPr>
                                <a:rPr lang="el-GR" i="1">
                                  <a:latin typeface="Cambria Math" panose="02040503050406030204" pitchFamily="18" charset="0"/>
                                </a:rPr>
                              </m:ctrlPr>
                            </m:sSubPr>
                            <m:e>
                              <m:r>
                                <m:rPr>
                                  <m:sty m:val="p"/>
                                </m:rPr>
                                <a:rPr lang="el-GR" i="1">
                                  <a:latin typeface="Cambria Math" panose="02040503050406030204" pitchFamily="18" charset="0"/>
                                </a:rPr>
                                <m:t>λ</m:t>
                              </m:r>
                            </m:e>
                            <m:sub>
                              <m:r>
                                <a:rPr lang="en-CA" i="1">
                                  <a:latin typeface="Cambria Math" panose="02040503050406030204" pitchFamily="18" charset="0"/>
                                </a:rPr>
                                <m:t>0</m:t>
                              </m:r>
                            </m:sub>
                          </m:sSub>
                        </m:den>
                      </m:f>
                      <m:r>
                        <a:rPr lang="en-CA" i="1">
                          <a:latin typeface="Cambria Math" panose="02040503050406030204" pitchFamily="18" charset="0"/>
                        </a:rPr>
                        <m:t>−1</m:t>
                      </m:r>
                      <m:r>
                        <a:rPr lang="en-CA" b="0" i="1" smtClean="0">
                          <a:latin typeface="Cambria Math" panose="02040503050406030204" pitchFamily="18" charset="0"/>
                        </a:rPr>
                        <m:t>=</m:t>
                      </m:r>
                      <m:f>
                        <m:fPr>
                          <m:ctrlPr>
                            <a:rPr lang="en-CA" i="1">
                              <a:latin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𝑅</m:t>
                          </m:r>
                        </m:num>
                        <m:den>
                          <m:sSub>
                            <m:sSubPr>
                              <m:ctrlPr>
                                <a:rPr lang="el-GR" i="1">
                                  <a:latin typeface="Cambria Math" panose="02040503050406030204" pitchFamily="18" charset="0"/>
                                </a:rPr>
                              </m:ctrlPr>
                            </m:sSubPr>
                            <m:e>
                              <m:r>
                                <a:rPr lang="en-CA" b="0" i="1" smtClean="0">
                                  <a:latin typeface="Cambria Math" panose="02040503050406030204" pitchFamily="18" charset="0"/>
                                </a:rPr>
                                <m:t>𝑅</m:t>
                              </m:r>
                            </m:e>
                            <m:sub>
                              <m:r>
                                <a:rPr lang="en-CA" i="1">
                                  <a:latin typeface="Cambria Math" panose="02040503050406030204" pitchFamily="18" charset="0"/>
                                </a:rPr>
                                <m:t>0</m:t>
                              </m:r>
                            </m:sub>
                          </m:sSub>
                        </m:den>
                      </m:f>
                      <m:r>
                        <a:rPr lang="en-CA" i="1">
                          <a:latin typeface="Cambria Math" panose="02040503050406030204" pitchFamily="18" charset="0"/>
                        </a:rPr>
                        <m:t>−1</m:t>
                      </m:r>
                    </m:oMath>
                  </m:oMathPara>
                </a14:m>
                <a:endParaRPr lang="en-CA" dirty="0" smtClean="0"/>
              </a:p>
              <a:p>
                <a:pPr lvl="1"/>
                <a:r>
                  <a:rPr lang="en-CA" sz="2100" dirty="0" smtClean="0"/>
                  <a:t>We call “R” the “cosmic scale factor”.</a:t>
                </a:r>
              </a:p>
              <a:p>
                <a:pPr marL="68580" indent="0">
                  <a:buNone/>
                </a:pPr>
                <a:endParaRPr lang="en-CA" dirty="0"/>
              </a:p>
              <a:p>
                <a:pPr marL="68580" indent="0">
                  <a:buNone/>
                </a:pPr>
                <a:endParaRPr lang="en-CA" dirty="0" smtClean="0"/>
              </a:p>
              <a:p>
                <a:pPr marL="68580" indent="0">
                  <a:buNone/>
                </a:pPr>
                <a:endParaRPr lang="en-CA" dirty="0" smtClean="0"/>
              </a:p>
              <a:p>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55576" y="1556792"/>
                <a:ext cx="5089487" cy="3024336"/>
              </a:xfrm>
              <a:blipFill rotWithShape="0">
                <a:blip r:embed="rId2"/>
                <a:stretch>
                  <a:fillRect l="-838" t="-2419"/>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3887" y="1268909"/>
            <a:ext cx="2844832" cy="3888283"/>
          </a:xfrm>
          <a:prstGeom prst="rect">
            <a:avLst/>
          </a:prstGeom>
        </p:spPr>
      </p:pic>
    </p:spTree>
    <p:extLst>
      <p:ext uri="{BB962C8B-B14F-4D97-AF65-F5344CB8AC3E}">
        <p14:creationId xmlns:p14="http://schemas.microsoft.com/office/powerpoint/2010/main" val="17460567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fate of the </a:t>
            </a:r>
            <a:r>
              <a:rPr lang="en-US" dirty="0" smtClean="0"/>
              <a:t>Universe</a:t>
            </a:r>
            <a:r>
              <a:rPr lang="en-US" dirty="0" smtClean="0"/>
              <a:t>.</a:t>
            </a:r>
            <a:endParaRPr lang="en-US" dirty="0"/>
          </a:p>
        </p:txBody>
      </p:sp>
      <p:sp>
        <p:nvSpPr>
          <p:cNvPr id="3" name="Content Placeholder 2"/>
          <p:cNvSpPr>
            <a:spLocks noGrp="1"/>
          </p:cNvSpPr>
          <p:nvPr>
            <p:ph idx="1"/>
          </p:nvPr>
        </p:nvSpPr>
        <p:spPr>
          <a:xfrm>
            <a:off x="914400" y="1635569"/>
            <a:ext cx="7906072" cy="4572000"/>
          </a:xfrm>
        </p:spPr>
        <p:txBody>
          <a:bodyPr>
            <a:normAutofit fontScale="92500"/>
          </a:bodyPr>
          <a:lstStyle/>
          <a:p>
            <a:r>
              <a:rPr lang="en-US" dirty="0" smtClean="0"/>
              <a:t>So what will happen to the universe?</a:t>
            </a:r>
          </a:p>
          <a:p>
            <a:r>
              <a:rPr lang="en-US" dirty="0" smtClean="0"/>
              <a:t>Three different possibilities:</a:t>
            </a:r>
          </a:p>
          <a:p>
            <a:pPr lvl="1"/>
            <a:r>
              <a:rPr lang="en-US" dirty="0" smtClean="0"/>
              <a:t>It will keep expanding forever.</a:t>
            </a:r>
          </a:p>
          <a:p>
            <a:pPr lvl="2"/>
            <a:r>
              <a:rPr lang="en-US" dirty="0" smtClean="0"/>
              <a:t>“Open Universe”</a:t>
            </a:r>
          </a:p>
          <a:p>
            <a:pPr lvl="1"/>
            <a:r>
              <a:rPr lang="en-US" dirty="0" smtClean="0"/>
              <a:t>Expansion will gradually slow down until at a point infinitely far into the future, it will stop expanding and start to contract (at infinity, </a:t>
            </a:r>
            <a:r>
              <a:rPr lang="en-US" dirty="0" err="1" smtClean="0"/>
              <a:t>ie</a:t>
            </a:r>
            <a:r>
              <a:rPr lang="en-US" dirty="0" smtClean="0"/>
              <a:t> never).</a:t>
            </a:r>
          </a:p>
          <a:p>
            <a:pPr lvl="2"/>
            <a:r>
              <a:rPr lang="en-US" dirty="0" smtClean="0"/>
              <a:t>“Flat Universe”</a:t>
            </a:r>
          </a:p>
          <a:p>
            <a:pPr lvl="1"/>
            <a:r>
              <a:rPr lang="en-US" dirty="0" smtClean="0"/>
              <a:t>It will start contracting due to its own gravitational pull .</a:t>
            </a:r>
          </a:p>
          <a:p>
            <a:pPr lvl="2"/>
            <a:r>
              <a:rPr lang="en-US" dirty="0" smtClean="0"/>
              <a:t>“Closed Universe”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TextBox 5"/>
          <p:cNvSpPr txBox="1"/>
          <p:nvPr/>
        </p:nvSpPr>
        <p:spPr>
          <a:xfrm>
            <a:off x="7847856" y="50399"/>
            <a:ext cx="1296144" cy="461665"/>
          </a:xfrm>
          <a:prstGeom prst="rect">
            <a:avLst/>
          </a:prstGeom>
          <a:noFill/>
        </p:spPr>
        <p:txBody>
          <a:bodyPr wrap="square" rtlCol="0">
            <a:spAutoFit/>
          </a:bodyPr>
          <a:lstStyle/>
          <a:p>
            <a:r>
              <a:rPr lang="en-CA" dirty="0" smtClean="0">
                <a:solidFill>
                  <a:srgbClr val="FF0000"/>
                </a:solidFill>
              </a:rPr>
              <a:t>HL Only</a:t>
            </a:r>
            <a:endParaRPr lang="en-CA" dirty="0">
              <a:solidFill>
                <a:srgbClr val="FF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Fate of the Universe</a:t>
            </a:r>
            <a:endParaRPr lang="en-US" dirty="0"/>
          </a:p>
        </p:txBody>
      </p:sp>
      <p:sp>
        <p:nvSpPr>
          <p:cNvPr id="3" name="Content Placeholder 2"/>
          <p:cNvSpPr>
            <a:spLocks noGrp="1"/>
          </p:cNvSpPr>
          <p:nvPr>
            <p:ph idx="1"/>
          </p:nvPr>
        </p:nvSpPr>
        <p:spPr>
          <a:xfrm>
            <a:off x="481013" y="1543190"/>
            <a:ext cx="7772400" cy="1224136"/>
          </a:xfrm>
        </p:spPr>
        <p:txBody>
          <a:bodyPr>
            <a:normAutofit fontScale="55000" lnSpcReduction="20000"/>
          </a:bodyPr>
          <a:lstStyle/>
          <a:p>
            <a:r>
              <a:rPr lang="en-US" dirty="0" smtClean="0"/>
              <a:t>The three different theories are shown in a graph of “radius (or size) of the universe” vs. “Time”</a:t>
            </a:r>
          </a:p>
          <a:p>
            <a:r>
              <a:rPr lang="en-US" dirty="0" smtClean="0"/>
              <a:t>Notice each different model has the start (Big Bang) at a slightly different point in  time in the past.  With the “open universe” starting the furthest back.</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59426" name="AutoShape 2" descr="data:image/jpeg;base64,/9j/4AAQSkZJRgABAQAAAQABAAD/2wCEAAkGBhMREBAPExAVDxUQGREWDxMXEBASEhASFxIYFRUYGBgXGyYgGBojGRUSIi8hLycqLS0sGR89NTwqNSYrLTUBCQoKDgwOGg8PGiwlHiQsNCwpNSw1KSwpLCwqNSkpKSk1LSwpMDUtLCwsKSwsLCwyLCkpLCkpLCkuKiopLCwsKf/AABEIALABHwMBIgACEQEDEQH/xAAbAAEAAgMBAQAAAAAAAAAAAAAABAUCAwYBB//EAEYQAAIBAgMDBgoIBQQABwAAAAECAAMRBBIhBTFRBhMiMkFxFSM1QlJhg5GxszRUYnKBpLLTFDNDU6GCksHwByQlY3OTov/EABgBAQEBAQEAAAAAAAAAAAAAAAABAwIE/8QAKREBAQABAwICCwEAAAAAAAAAAAECESExEvADUTJBYXGBkaGxwdHhIv/aAAwDAQACEQMRAD8A+4xEQEREBERAREQEREBERAREQEREBERAREQEREBERAREQEREBERAREQEREBOf5e+T8R7L5yToJz/AC98n4j2XzkijoIiICct/wCJTYvwfUGCKrVLIGcvk5unmuxHEkhR3MZ1Mq+U/wBErdy/rECZgGqGlSNVQlQqnOqpuq1MozAHtF7yREQEREBERAREQEREBERA8c6H8ZjQYlVJ3kAnS2tuFz8Z7U3HuPw7j8JhhR0E7Oivq7O4fAdwgbYiICIiAiIgIiICIiAiQsVtemjZBeq+g5umM7gkXGa2iD1sQPXNRXEVRvGFU3vbLVrW7LEjIh/B/wAJz1eTSeHebtPam4nFJTUu7qijezEAf5kXZ+3KNeicRTe6LmzHKwK5b5tCL6WMyw+x6aMHsajjdUqM1Rxxylico9QsJVbY5UfwzvSFIPzas+UNlZqa4atVJAtoM9Kml9wLjtsI31L0aaTXXv1f1Ip8qqRKKyVEaoyKoyBrBygpsxUkKDziduhNuEYTldQq81l5y1YtzbGjUVSAUAa5HVbnaVj9rsKsBTDH0BWoA4VVK1clJQVCriHq5HIsLMQKdVwbA5aZ3dmpOU1JaQrLs5VCjEVCDVw+alkaiRotyrl3o3TrKUNgxC5umbuJz/L3yfiPZfOSTNk7b5+riKXNmnzDKtzUpkvfNqUBzIOiSLgZgQR2gQ+Xvk/Eey+ckl4HQREShKvlP9Erdy/rEtJV8p/olbuX9YgWkREBERAREQEREBERAREQMavVbuPDh65hhP5aW3ZVta1tw4Ej/Mzqbj3HjMcN1E7l33vu9ZJ/yYGyIiAiIgIiICJBxu2EptzYvVqkXWigzVDwJ7EX7TED1zQcDVrfzn5tCDehTJ6QItZ6uhPcoXvYTnq8mk8PbXLad9+Xtbq+11DGnTU4iovWRMtk1t03JCpv3E5rbgZgMFVqg89UyA7qdFnWwvuarozbt4CbzvkkGlQRV6FFF0UdFFHcNBxmHhIHqI9TuQqN3pPlHaO2c3KT0q7ls9CfHvad7t2FwaUlyU0Wmu+ygAX7Tp2+ubpED1m81Ke/ezOfcAAPeYGGqm2atbTzKarc/wCvN/0x1eUvfvZ2a3W1LiRBs4aXqVWt/wC6y/jZLDslaNp4fBBqJZwKdyzHPUCjmatcnt0yUamgG+2ksuWu82SzHTlPbbNEVeZNQZw2UizWDc0a1i1rA82C2/dbiJnhtq0artTp1qdRlCsyrUVmVWAKsQDuIIIPbeUFWng6lWo3OOj1qiuWUMrl2ofwIW4S65edtrqHJ3WImrZG2cBhlz08WzowqDqXp3ptnY+LpgJ/OQAaA51sCSJ25dfOf5e+T8R7L5ySzwW2KNZ61KnUDvQIFZdboTe17/dYd4MrOXvk/Eey+ckl4HQREShKvlP9Erdy/rEtJV8p/olbuX9YgWkREBERAREQEREBERAREQManVPcfh3H4TDCjxafdXst2dw+A7hM6vVbuPwmGEPi0+6tt1tw4Ej/ACYG2IiAiYVqyopdmCKoJZiQFUDeSTuEp6u2mqsEogopFy5QmowvboUz1RobVHsu6wYGc5ZzHlph4eWfHCxxu06dLKHbpPfIgBao9t+VFuze7SQcVWqNlL1Rg6bblGU4ioeF9QvZooY8CJ7gtlsASPEl7Z6hIq4lxqek5uBv0AuB2W0tY0cGqEsB0joXOrketjrb1TjXLLvv8NNcMON738Pv8EHBAIuTD4cou/M4NNWaw1a/TYm+8jW2+b/4J2/mVjb0aY5pffct/wDoSbEsw8/4zviW3X+1HoYCmmqoqnjbpHvbeZIiJ3JJtHFtvJERKhIOL2HRqszvTDFlZGuWsQVZDoDbNld1zWuAxF7EydECvbYFAsrmkMyvzqm7aVLuc2/XWo5tu19QmJ5PUMhp5DlKumXnKthTcqWpr0uinQQZBYACwFiRLKIEfDYBKbOyArzhBZcz5AddVQnKpJJJsBc6m5lPy98n4j2XzknQTn+Xvk/Eey+ckl4HQRI20dopQpmrUJCgoNFZjd3CKAFBOrMo/GRU5TYUutMYinmY0wFzWN3UMg13XDLb7y9rC9FnKvlP9Erdy/rEHlPhQATiEAZDVUkkXpAkZ9fN6LEHtAJFwCZC2ztelWw2JWmxc0xSznI4Xp5HWzEWbosp0JtfWB0MREBERAREQEREBERAREQMam49x4/8THDdRL8Fve993r198yq9U9x+HcfhIjY1KNFHqMEFlA01Y5dFVQoLMbGyhb8BJbpvVktukTZVbS2+lM82g56qTYIp0VrA9NgDl3jSxY9gMgVtpvWJDVqeBpHQBqqDEVB2nRhzQItuOYa7pO2NTwtMZKNSmx7SKiO5ub6kHtNz33mfVll6Pzv6bTHDD0975T839I1PZFWuwqYh7BSWp0wAAu63RuVuLdY5mudMm6XWHwy0xlVQo3m3aeJPafXNsS4+HMd/W4z8XLPa8fQiImjMiIgIiICIiAiIgIiICc/y98n4j2XzknQTn+Xvk/Eey+ckl4FzjcClZObqLnW6NY7iUdai34jMq6dsodq8zSxNEmi2ZnRlq53UF61WnSKrvDdRGZdNFB9IjpZHq7PpM4qNSRnAUByilwFcOozEXsGAYesXlHL7Lp4MvRpLha9JqiVFGhK82tRqgZ3puyhTUaoVa9iSeIk/bWyko4Wsad1DCnnXM7A5SFUi5sGsFBPaFAlrh9jUKfN5KFKnzWbmstKmvN5hZsth0bjfaR+U/wBErdy/rECaFqadJOy/Qbit/P8AVU968DfzJVt10vb+21r5fv7s1j3e+SIgaMtT0k/2Nuu32uGT3HjYAtTTpJ2X8W32b+f6qnvXgb74gR8lW3XS9v7bWvlP292ax7r98yy1PSX/AGNuu32uGT3HjYbogaAtT0k7L+Lb7N/P9VT3rwN/ClW3XS9v7bWvlP2918p7geNxIiBpy1PSX/Y265+1wy/iDxsPAtT0k7L+Lb7N/P8AVU968DffECOUq266Xt/ba18p+3xy/gDxuMstS/WW1/QbdmP2uGUd4PGw9xOKSmpd2CAWFye0mwA4kkgAbyZy3hHEbRZlw5OFwoLK2I/qVspFxTGmUXzC/wDkEFZxlnJt62mOGs1u07+vfCRtTlQy1P4WjkxVc9ZFUqlMAIWNR85yi3OHt3rutrqwHJV6nN4jE1VxD5BkQpehSuCRYKwz+ZvJvY77gi72XsalhaPM0lygA3O9nbixGpP/AEWkzD9RL33Le977u2+vvkmOu+X8Lnptjx9b35fdppYYrovNoL7hSK6XPBt+XKO8HumFbAmoLVBSqDTRqJYeZfex4P719E3mxNGaoGx6qZeZrillFshR6lJhY2GVnuoByWykaAjtFvKO1KqstOuFoMxsrBWejU1Jsr5hlbLbRgDe9s3ZcTCtRV1ZGUMrAhlIBVgRYgg7xCNQWp6adn9Nvs38/wBVT3rwNxSpbrpf/wCNt9m+3xye48Ravd3wlyb1cPpc3JqYUW1PF6Q016y67x1bZHBAIIINiCDcEHcRCteWpfrLa/oNe2b72/LYd/umISp2unZ/Tbgt/P4ip714G8iIEcpU9NP/AK232b7fEp7jxFssr36y2v6DXtm+9vy6d/um6IEcJU7XTs/ptvst/P4h/eOBuKVOx07f6bcGt5/E0/ceItIiBpyvfrLa/oNe2b72/Lp3+6eItTS7Id17U2F9Fvbp6ah/eOBvviAiIgJz/L3yfiPZfOSdBOf5e+T8R7L5ySXgdBERKEq+U/0St3L+sTzlO7DC1Qj1KbvzaI9NFeorPUVAQpZb9bXUG17a2ldXxPObNqvzjVbtVu7JzdyMUwOVbkqgtZQSTlC31vA6aIiAiIgIiICIiAlbtXbS0QVA5ypbRAdFuDkLkA5QxFhoSTooY6SPiNsGoPEHodtYKHNSxIZKC+e2nXPRF79KxkHC7Mu3Mg9IdLEtzjlqIZAoGcavXZBbOTdV3WBUHHLO3/OD0TCYTq8T5d9/mPhtlVcbVz4hjzVMkFQCgqMLgoq3OVRdgzXJbUXK3E65KYUBQAoG4AAADunlGiqKqKAqqAFUCwVQLAAdgtM53jhMWWedzutY1eqe4/CYYQeLT7q8OA4AD/A/CZ1eqe4/DvHxmGEPi0+6vr7B6z8T3mduG2IiAiIgJSuhwRLKCcMdXQC5wpOpZR/a4r5u8aXAuogYo4IBBBBsQQbgg7iJlKlahw1RUOtCqQtI5dMPUJAWmbeYxPR00Ol9VAtoCIiAiIgIiICIiAnP8vfJ+I9l85J0E5/l75PxHsvnJJeB0EREor9t4B61MLTcIQdblwpBUrrkIbQkNYEXy2uL3lftHBtS2fUpM/OFLgMSSxTnrpmJ3tlK37L3sALCdBKvlP8ARK3cv6xAtIiICIiAiJBxm0src1TXnqp3IDYICDlao2vNoSpF7EnWwNpLdHWONyukb8ZjUpIXc2A4AszHsCqNWY9gGplXiM1VlFYFVcsKeFBBarlYHPVYbl0HR6vS6RYkKMzQ5tlqP/5nEvmFIdVUuFDimNebp6Aljc67ySBJVOmtBHrVXu1r1ahBAAGuVR2KNbD4kkzK25XSd/32fNtOnw5rOe+P3z5aIlYGmRYrUxFa609wWjTFsxVSb5E6JPaxyjS4tY4DArRQIpJ1JZjbM7sbszW0uSSeHCwkbZOHY58RUGWpWt0T/SpDqU99ri5LfaY9gEsZpjjMZpGFtyutIiJ0jGpuPceP/Exw3UTuW9733evX3zKr1W7j8JhhB4tLeitrWtuHAAf4EDbERAREQEREDCvRDqyMLqwKsNdQRY7vVIOzarIxw1QliovRqEljVpaDpGwGdSQDvv0T2yxkTaOB51QQcr0zmova+R7Ee4gkEdoJgS4kbAYvnUDWyMLrUTW6ODZlvYXsdx3EWI0IkmAiRcRtOlTbI1RVbonLmGazOKam2+xZgL+ubf4lNOmupZR0hqy3zAcSMrXHZY8IG2JoGOplkQOCagLUwDfMo7Rbs1m+AiIgJz/L3yfiPZfOSdBOf5e+T8R7L5ySXgdBERKEq+U/0St3L+sS0lXyn+iVu5f1iBaREQETTi8YlJDUqOEUW1J7SbADiSbADeZX/wAI2KytVBp0bAjDkANUN73rb9NB0Abb81+qJb6mmOGs1u0eHHviDlw5yIDZ8SVuDqQRRBFnOg6Z6IvpmsQN6pTwqBVUsznQXzVa9S1rsx1Y2Aux3AcBJOIrrSS9tBYIqjVjuVVH/R3Ca8LhLMarau/Gx5td+RfVxPafwAzuuuk5+zvqmnGmP39/fuZ4fChSznV3tmbXcNyi+5Rrp6yd5Minx9a39PDkE66VK++3cmh+8w3FJt2niyihEsalU5aY4ek5HaFF2PGwHaJuwWDWlTWmtyF7SbsxJuzMe1iSST2kmaSSTSMLbbu3xEShERAxqdU9x+HePjMMKfFp91e2/Z3n4nvMzqbj3GY4bqJ91eN93rAP+BA2REQEREBERAREQKLb+x6TOuIc1VVRlrc3isTQAS+jtzTqDkO8ncpY+aBNWM5NYWlTqVnfEhaas7kbQ2kbKqljoK2ugM6FlBBBFwdCOwiVuHoDLUwVQZ1ykJe9qmHbo5b9pUHKd5sUJ1aTpjqZ5TaWqerWwqGooxDqFy1HpG7Mz4QjpZ6lyTlwZBu2oVjvuZEOxcCmSi2KYZjWw4GbKzmtSXCc3cLY2FBR63UHeRfoG5LYYqVNMtcMCTVrFmDLWVrktckjE19d/T9QtsTk9QDmoEKsahq5hVqg5zbN52im2qdU3Omplcue2bXwFJlxi4oEUaWUnmwtMLUqZQScmYFmU2W+tibHeOyRwQCDcHUEbiJWNyZw5AHN9WnSpIRUqhkp02DIFYNdbMAbg3NheWYED2IiAnP8vfJ+I9l85J0E5/l75PxHsvnJJeB0EREoSr5T/RK3cv6xJeJ2lSptkeoqsVZgt+kVUXYhd5sAfdIu3QlTD16ZrLSsBne6+K1vc8N2l4FnIm0NoCkuimq7fy6S2zubgfgoJF2Og7ZXDDAjN4Sq2srXz4O2VjZT/K3Eg2PqnlHYAFWoy42vzjZecObDM9gOiLGl0V1vYWFyTvJMl19TrHSXWpuG2cxcVqxDupY0lF+boAjL0R5zW3udek1soNpNq1QiszGwUEseAAuTK7wNU+u4j8r+zNVfk6z2DYzEMFIYC+GtcbrjmdbHXXtA4CTTSbLcuq/6TMLSLsK7BlNiKdM6c2DvJA846b9w001vNlX4GqfXcR+V/ZkbaOzglKo1baFenTAIqMWwyBVOhuwpDLv33jHHpiZXVK2cOdqNir3UjJh9CPF3uzi/psBr6KpLOc/hcKpVQm0KwUABBfCKMoAtYGjutaSU2WxLAY+ucps1jhDlNgbHxOhsQfxE6creJV+Bqn13Eflf2Y8DVPruI/K/swLSJV+Bqn13Eflf2ZoxGD5soH2jWQ1DlpgthBnbgL0dTAuag0PcZhhlsiC1rKotYC2nAAAe6VBwgIP/AKjVICsx6eDtkHWJ8V1RfUzyngbADwhVFsgyhsHYErdQPE9o3eqBexKTCYTnQWp7SrVQpZWKPg3AdTZlJFLQg7xN/gap9dxH5X9mBaRKvwNU+u4j8r+zHgap9dxH5X9mBaRKvwNU+u4j8r+zHgap9dxH5X9mBaRKvwNU+u4j8r+zHgap9dxH5X9mBaSHtOgxC1E69I5lFr5189P9QuBwOU62tI/gap9dxH5X9mPA1T67iPyv7MCxoVg6q6m4YAqeIIuD7pnKejyfZAQuNxIBLG18MdWJY76WmpOk2eBqn13Eflf2YFpEq/A1T67iPyv7MeBqn13Eflf2YFpE5Hk9yFqYbG4nGNtCvVWu5YUOgKWotdxazN61C/jOugJz/L3yfiPZfOSdBOf5e+T8R7L5ySXgdBERKKfbHJmniXzu7r4urSIXJYrURkJ1U6gO3q3SPS5IqDjruQuMtuC5k6dSqTcrqc9Z9DewAHqHQRA55+RNFnpuzu3NrRQKebZStOrSqgEFdxehTJH3rWzGbdicmRhq1Sor5lanRpKCFz2pra7MAL34ajfa15eRAREQEj7QwQrUatFiQKqOjEWzAOpUkXG+xkiIHP7Q5FUKxqM5a9TnNbUyVzpUQ5SVNv5mbvROEn7K2JTw7V2T+u7VHuFvmZ2cjMBcjM7kA3teWMQEREBIeN2WlZ6LuL8yxZBplLEWBI7bbx65MiBwI2fgQHQirQtSbDMWpUwzFaqUyy5FLc4amIXpDeWB3iSW2Vs+u/NjE5mxmdqfULuVw9akWDMlz0atR1v2rdbi86apsKizZjTubs18z9ZqlOoTv9OjSP8Ap9ZjDbDo02V0UoUBAtUqgEEWswzWcDUi97Ekixgbdn7PFEOqsSHerUAOXomo5dgLAXGZmOuuvqElREBERAREQEREBERAREQEREBERATn+Xvk/Eey+ck6Cc/y98n4j2XzkkvA/9k="/>
          <p:cNvSpPr>
            <a:spLocks noChangeAspect="1" noChangeArrowheads="1"/>
          </p:cNvSpPr>
          <p:nvPr/>
        </p:nvSpPr>
        <p:spPr bwMode="auto">
          <a:xfrm>
            <a:off x="176213" y="-1825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59428" name="AutoShape 4" descr="data:image/jpeg;base64,/9j/4AAQSkZJRgABAQAAAQABAAD/2wCEAAkGBhMREBAPExAVDxUQGREWDxMXEBASEhASFxIYFRUYGBgXGyYgGBojGRUSIi8hLycqLS0sGR89NTwqNSYrLTUBCQoKDgwOGg8PGiwlHiQsNCwpNSw1KSwpLCwqNSkpKSk1LSwpMDUtLCwsKSwsLCwyLCkpLCkpLCkuKiopLCwsKf/AABEIALABHwMBIgACEQEDEQH/xAAbAAEAAgMBAQAAAAAAAAAAAAAABAUCAwYBB//EAEYQAAIBAgMDBgoIBQQABwAAAAECAAMRBBIhBTFRBhMiMkFxFSM1QlJhg5GxszRUYnKBpLLTFDNDU6GCksHwByQlY3OTov/EABgBAQEBAQEAAAAAAAAAAAAAAAABAwIE/8QAKREBAQABAwICCwEAAAAAAAAAAAECESExEvADUTJBYXGBkaGxwdHhIv/aAAwDAQACEQMRAD8A+4xEQEREBERAREQEREBERAREQEREBERAREQEREBERAREQEREBERAREQEREBOf5e+T8R7L5yToJz/AC98n4j2XzkijoIiICct/wCJTYvwfUGCKrVLIGcvk5unmuxHEkhR3MZ1Mq+U/wBErdy/rECZgGqGlSNVQlQqnOqpuq1MozAHtF7yREQEREBERAREQEREBERA8c6H8ZjQYlVJ3kAnS2tuFz8Z7U3HuPw7j8JhhR0E7Oivq7O4fAdwgbYiICIiAiIgIiICIiAiQsVtemjZBeq+g5umM7gkXGa2iD1sQPXNRXEVRvGFU3vbLVrW7LEjIh/B/wAJz1eTSeHebtPam4nFJTUu7qijezEAf5kXZ+3KNeicRTe6LmzHKwK5b5tCL6WMyw+x6aMHsajjdUqM1Rxxylico9QsJVbY5UfwzvSFIPzas+UNlZqa4atVJAtoM9Kml9wLjtsI31L0aaTXXv1f1Ip8qqRKKyVEaoyKoyBrBygpsxUkKDziduhNuEYTldQq81l5y1YtzbGjUVSAUAa5HVbnaVj9rsKsBTDH0BWoA4VVK1clJQVCriHq5HIsLMQKdVwbA5aZ3dmpOU1JaQrLs5VCjEVCDVw+alkaiRotyrl3o3TrKUNgxC5umbuJz/L3yfiPZfOSTNk7b5+riKXNmnzDKtzUpkvfNqUBzIOiSLgZgQR2gQ+Xvk/Eey+ckl4HQREShKvlP9Erdy/rEtJV8p/olbuX9YgWkREBERAREQEREBERAREQMavVbuPDh65hhP5aW3ZVta1tw4Ej/Mzqbj3HjMcN1E7l33vu9ZJ/yYGyIiAiIgIiICJBxu2EptzYvVqkXWigzVDwJ7EX7TED1zQcDVrfzn5tCDehTJ6QItZ6uhPcoXvYTnq8mk8PbXLad9+Xtbq+11DGnTU4iovWRMtk1t03JCpv3E5rbgZgMFVqg89UyA7qdFnWwvuarozbt4CbzvkkGlQRV6FFF0UdFFHcNBxmHhIHqI9TuQqN3pPlHaO2c3KT0q7ls9CfHvad7t2FwaUlyU0Wmu+ygAX7Tp2+ubpED1m81Ke/ezOfcAAPeYGGqm2atbTzKarc/wCvN/0x1eUvfvZ2a3W1LiRBs4aXqVWt/wC6y/jZLDslaNp4fBBqJZwKdyzHPUCjmatcnt0yUamgG+2ksuWu82SzHTlPbbNEVeZNQZw2UizWDc0a1i1rA82C2/dbiJnhtq0artTp1qdRlCsyrUVmVWAKsQDuIIIPbeUFWng6lWo3OOj1qiuWUMrl2ofwIW4S65edtrqHJ3WImrZG2cBhlz08WzowqDqXp3ptnY+LpgJ/OQAaA51sCSJ25dfOf5e+T8R7L5ySzwW2KNZ61KnUDvQIFZdboTe17/dYd4MrOXvk/Eey+ckl4HQREShKvlP9Erdy/rEtJV8p/olbuX9YgWkREBERAREQEREBERAREQManVPcfh3H4TDCjxafdXst2dw+A7hM6vVbuPwmGEPi0+6tt1tw4Ej/ACYG2IiAiYVqyopdmCKoJZiQFUDeSTuEp6u2mqsEogopFy5QmowvboUz1RobVHsu6wYGc5ZzHlph4eWfHCxxu06dLKHbpPfIgBao9t+VFuze7SQcVWqNlL1Rg6bblGU4ioeF9QvZooY8CJ7gtlsASPEl7Z6hIq4lxqek5uBv0AuB2W0tY0cGqEsB0joXOrketjrb1TjXLLvv8NNcMON738Pv8EHBAIuTD4cou/M4NNWaw1a/TYm+8jW2+b/4J2/mVjb0aY5pffct/wDoSbEsw8/4zviW3X+1HoYCmmqoqnjbpHvbeZIiJ3JJtHFtvJERKhIOL2HRqszvTDFlZGuWsQVZDoDbNld1zWuAxF7EydECvbYFAsrmkMyvzqm7aVLuc2/XWo5tu19QmJ5PUMhp5DlKumXnKthTcqWpr0uinQQZBYACwFiRLKIEfDYBKbOyArzhBZcz5AddVQnKpJJJsBc6m5lPy98n4j2XzknQTn+Xvk/Eey+ckl4HQRI20dopQpmrUJCgoNFZjd3CKAFBOrMo/GRU5TYUutMYinmY0wFzWN3UMg13XDLb7y9rC9FnKvlP9Erdy/rEHlPhQATiEAZDVUkkXpAkZ9fN6LEHtAJFwCZC2ztelWw2JWmxc0xSznI4Xp5HWzEWbosp0JtfWB0MREBERAREQEREBERAREQMam49x4/8THDdRL8Fve993r198yq9U9x+HcfhIjY1KNFHqMEFlA01Y5dFVQoLMbGyhb8BJbpvVktukTZVbS2+lM82g56qTYIp0VrA9NgDl3jSxY9gMgVtpvWJDVqeBpHQBqqDEVB2nRhzQItuOYa7pO2NTwtMZKNSmx7SKiO5ub6kHtNz33mfVll6Pzv6bTHDD0975T839I1PZFWuwqYh7BSWp0wAAu63RuVuLdY5mudMm6XWHwy0xlVQo3m3aeJPafXNsS4+HMd/W4z8XLPa8fQiImjMiIgIiICIiAiIgIiICc/y98n4j2XzknQTn+Xvk/Eey+ckl4FzjcClZObqLnW6NY7iUdai34jMq6dsodq8zSxNEmi2ZnRlq53UF61WnSKrvDdRGZdNFB9IjpZHq7PpM4qNSRnAUByilwFcOozEXsGAYesXlHL7Lp4MvRpLha9JqiVFGhK82tRqgZ3puyhTUaoVa9iSeIk/bWyko4Wsad1DCnnXM7A5SFUi5sGsFBPaFAlrh9jUKfN5KFKnzWbmstKmvN5hZsth0bjfaR+U/wBErdy/rECaFqadJOy/Qbit/P8AVU968DfzJVt10vb+21r5fv7s1j3e+SIgaMtT0k/2Nuu32uGT3HjYAtTTpJ2X8W32b+f6qnvXgb74gR8lW3XS9v7bWvlP292ax7r98yy1PSX/AGNuu32uGT3HjYbogaAtT0k7L+Lb7N/P9VT3rwN/ClW3XS9v7bWvlP2918p7geNxIiBpy1PSX/Y265+1wy/iDxsPAtT0k7L+Lb7N/P8AVU968DffECOUq266Xt/ba18p+3xy/gDxuMstS/WW1/QbdmP2uGUd4PGw9xOKSmpd2CAWFye0mwA4kkgAbyZy3hHEbRZlw5OFwoLK2I/qVspFxTGmUXzC/wDkEFZxlnJt62mOGs1u07+vfCRtTlQy1P4WjkxVc9ZFUqlMAIWNR85yi3OHt3rutrqwHJV6nN4jE1VxD5BkQpehSuCRYKwz+ZvJvY77gi72XsalhaPM0lygA3O9nbixGpP/AEWkzD9RL33Le977u2+vvkmOu+X8Lnptjx9b35fdppYYrovNoL7hSK6XPBt+XKO8HumFbAmoLVBSqDTRqJYeZfex4P719E3mxNGaoGx6qZeZrillFshR6lJhY2GVnuoByWykaAjtFvKO1KqstOuFoMxsrBWejU1Jsr5hlbLbRgDe9s3ZcTCtRV1ZGUMrAhlIBVgRYgg7xCNQWp6adn9Nvs38/wBVT3rwNxSpbrpf/wCNt9m+3xye48Ravd3wlyb1cPpc3JqYUW1PF6Q016y67x1bZHBAIIINiCDcEHcRCteWpfrLa/oNe2b72/LYd/umISp2unZ/Tbgt/P4ip714G8iIEcpU9NP/AK232b7fEp7jxFssr36y2v6DXtm+9vy6d/um6IEcJU7XTs/ptvst/P4h/eOBuKVOx07f6bcGt5/E0/ceItIiBpyvfrLa/oNe2b72/Lp3+6eItTS7Id17U2F9Fvbp6ah/eOBvviAiIgJz/L3yfiPZfOSdBOf5e+T8R7L5ySXgdBERKEq+U/0St3L+sTzlO7DC1Qj1KbvzaI9NFeorPUVAQpZb9bXUG17a2ldXxPObNqvzjVbtVu7JzdyMUwOVbkqgtZQSTlC31vA6aIiAiIgIiICIiAlbtXbS0QVA5ypbRAdFuDkLkA5QxFhoSTooY6SPiNsGoPEHodtYKHNSxIZKC+e2nXPRF79KxkHC7Mu3Mg9IdLEtzjlqIZAoGcavXZBbOTdV3WBUHHLO3/OD0TCYTq8T5d9/mPhtlVcbVz4hjzVMkFQCgqMLgoq3OVRdgzXJbUXK3E65KYUBQAoG4AAADunlGiqKqKAqqAFUCwVQLAAdgtM53jhMWWedzutY1eqe4/CYYQeLT7q8OA4AD/A/CZ1eqe4/DvHxmGEPi0+6vr7B6z8T3mduG2IiAiIgJSuhwRLKCcMdXQC5wpOpZR/a4r5u8aXAuogYo4IBBBBsQQbgg7iJlKlahw1RUOtCqQtI5dMPUJAWmbeYxPR00Ol9VAtoCIiAiIgIiICIiAnP8vfJ+I9l85J0E5/l75PxHsvnJJeB0EREor9t4B61MLTcIQdblwpBUrrkIbQkNYEXy2uL3lftHBtS2fUpM/OFLgMSSxTnrpmJ3tlK37L3sALCdBKvlP8ARK3cv6xAtIiICIiAiJBxm0src1TXnqp3IDYICDlao2vNoSpF7EnWwNpLdHWONyukb8ZjUpIXc2A4AszHsCqNWY9gGplXiM1VlFYFVcsKeFBBarlYHPVYbl0HR6vS6RYkKMzQ5tlqP/5nEvmFIdVUuFDimNebp6Aljc67ySBJVOmtBHrVXu1r1ahBAAGuVR2KNbD4kkzK25XSd/32fNtOnw5rOe+P3z5aIlYGmRYrUxFa609wWjTFsxVSb5E6JPaxyjS4tY4DArRQIpJ1JZjbM7sbszW0uSSeHCwkbZOHY58RUGWpWt0T/SpDqU99ri5LfaY9gEsZpjjMZpGFtyutIiJ0jGpuPceP/Exw3UTuW9733evX3zKr1W7j8JhhB4tLeitrWtuHAAf4EDbERAREQEREDCvRDqyMLqwKsNdQRY7vVIOzarIxw1QliovRqEljVpaDpGwGdSQDvv0T2yxkTaOB51QQcr0zmova+R7Ee4gkEdoJgS4kbAYvnUDWyMLrUTW6ODZlvYXsdx3EWI0IkmAiRcRtOlTbI1RVbonLmGazOKam2+xZgL+ubf4lNOmupZR0hqy3zAcSMrXHZY8IG2JoGOplkQOCagLUwDfMo7Rbs1m+AiIgJz/L3yfiPZfOSdBOf5e+T8R7L5ySXgdBERKEq+U/0St3L+sS0lXyn+iVu5f1iBaREQETTi8YlJDUqOEUW1J7SbADiSbADeZX/wAI2KytVBp0bAjDkANUN73rb9NB0Abb81+qJb6mmOGs1u0eHHviDlw5yIDZ8SVuDqQRRBFnOg6Z6IvpmsQN6pTwqBVUsznQXzVa9S1rsx1Y2Aux3AcBJOIrrSS9tBYIqjVjuVVH/R3Ca8LhLMarau/Gx5td+RfVxPafwAzuuuk5+zvqmnGmP39/fuZ4fChSznV3tmbXcNyi+5Rrp6yd5Minx9a39PDkE66VK++3cmh+8w3FJt2niyihEsalU5aY4ek5HaFF2PGwHaJuwWDWlTWmtyF7SbsxJuzMe1iSST2kmaSSTSMLbbu3xEShERAxqdU9x+HePjMMKfFp91e2/Z3n4nvMzqbj3GY4bqJ91eN93rAP+BA2REQEREBERAREQKLb+x6TOuIc1VVRlrc3isTQAS+jtzTqDkO8ncpY+aBNWM5NYWlTqVnfEhaas7kbQ2kbKqljoK2ugM6FlBBBFwdCOwiVuHoDLUwVQZ1ykJe9qmHbo5b9pUHKd5sUJ1aTpjqZ5TaWqerWwqGooxDqFy1HpG7Mz4QjpZ6lyTlwZBu2oVjvuZEOxcCmSi2KYZjWw4GbKzmtSXCc3cLY2FBR63UHeRfoG5LYYqVNMtcMCTVrFmDLWVrktckjE19d/T9QtsTk9QDmoEKsahq5hVqg5zbN52im2qdU3Omplcue2bXwFJlxi4oEUaWUnmwtMLUqZQScmYFmU2W+tibHeOyRwQCDcHUEbiJWNyZw5AHN9WnSpIRUqhkp02DIFYNdbMAbg3NheWYED2IiAnP8vfJ+I9l85J0E5/l75PxHsvnJJeB0EREoSr5T/RK3cv6xJeJ2lSptkeoqsVZgt+kVUXYhd5sAfdIu3QlTD16ZrLSsBne6+K1vc8N2l4FnIm0NoCkuimq7fy6S2zubgfgoJF2Og7ZXDDAjN4Sq2srXz4O2VjZT/K3Eg2PqnlHYAFWoy42vzjZecObDM9gOiLGl0V1vYWFyTvJMl19TrHSXWpuG2cxcVqxDupY0lF+boAjL0R5zW3udek1soNpNq1QiszGwUEseAAuTK7wNU+u4j8r+zNVfk6z2DYzEMFIYC+GtcbrjmdbHXXtA4CTTSbLcuq/6TMLSLsK7BlNiKdM6c2DvJA846b9w001vNlX4GqfXcR+V/ZkbaOzglKo1baFenTAIqMWwyBVOhuwpDLv33jHHpiZXVK2cOdqNir3UjJh9CPF3uzi/psBr6KpLOc/hcKpVQm0KwUABBfCKMoAtYGjutaSU2WxLAY+ucps1jhDlNgbHxOhsQfxE6creJV+Bqn13Eflf2Y8DVPruI/K/swLSJV+Bqn13Eflf2ZoxGD5soH2jWQ1DlpgthBnbgL0dTAuag0PcZhhlsiC1rKotYC2nAAAe6VBwgIP/AKjVICsx6eDtkHWJ8V1RfUzyngbADwhVFsgyhsHYErdQPE9o3eqBexKTCYTnQWp7SrVQpZWKPg3AdTZlJFLQg7xN/gap9dxH5X9mBaRKvwNU+u4j8r+zHgap9dxH5X9mBaRKvwNU+u4j8r+zHgap9dxH5X9mBaRKvwNU+u4j8r+zHgap9dxH5X9mBaSHtOgxC1E69I5lFr5189P9QuBwOU62tI/gap9dxH5X9mPA1T67iPyv7MCxoVg6q6m4YAqeIIuD7pnKejyfZAQuNxIBLG18MdWJY76WmpOk2eBqn13Eflf2YFpEq/A1T67iPyv7MeBqn13Eflf2YFpE5Hk9yFqYbG4nGNtCvVWu5YUOgKWotdxazN61C/jOugJz/L3yfiPZfOSdBOf5e+T8R7L5ySXgdBERKKfbHJmniXzu7r4urSIXJYrURkJ1U6gO3q3SPS5IqDjruQuMtuC5k6dSqTcrqc9Z9DewAHqHQRA55+RNFnpuzu3NrRQKebZStOrSqgEFdxehTJH3rWzGbdicmRhq1Sor5lanRpKCFz2pra7MAL34ajfa15eRAREQEj7QwQrUatFiQKqOjEWzAOpUkXG+xkiIHP7Q5FUKxqM5a9TnNbUyVzpUQ5SVNv5mbvROEn7K2JTw7V2T+u7VHuFvmZ2cjMBcjM7kA3teWMQEREBIeN2WlZ6LuL8yxZBplLEWBI7bbx65MiBwI2fgQHQirQtSbDMWpUwzFaqUyy5FLc4amIXpDeWB3iSW2Vs+u/NjE5mxmdqfULuVw9akWDMlz0atR1v2rdbi86apsKizZjTubs18z9ZqlOoTv9OjSP8Ap9ZjDbDo02V0UoUBAtUqgEEWswzWcDUi97Ekixgbdn7PFEOqsSHerUAOXomo5dgLAXGZmOuuvqElREBERAREQEREBERAREQEREBERATn+Xvk/Eey+ck6Cc/y98n4j2XzkkvA/9k="/>
          <p:cNvSpPr>
            <a:spLocks noChangeAspect="1" noChangeArrowheads="1"/>
          </p:cNvSpPr>
          <p:nvPr/>
        </p:nvSpPr>
        <p:spPr bwMode="auto">
          <a:xfrm>
            <a:off x="176213" y="-1825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59430" name="Picture 6" descr="http://library.thinkquest.org/C0126626/fate/bang_models.gif"/>
          <p:cNvPicPr>
            <a:picLocks noChangeAspect="1" noChangeArrowheads="1"/>
          </p:cNvPicPr>
          <p:nvPr/>
        </p:nvPicPr>
        <p:blipFill>
          <a:blip r:embed="rId2" cstate="print"/>
          <a:srcRect/>
          <a:stretch>
            <a:fillRect/>
          </a:stretch>
        </p:blipFill>
        <p:spPr bwMode="auto">
          <a:xfrm>
            <a:off x="1115616" y="2691126"/>
            <a:ext cx="6647345" cy="4090674"/>
          </a:xfrm>
          <a:prstGeom prst="rect">
            <a:avLst/>
          </a:prstGeom>
          <a:noFill/>
        </p:spPr>
      </p:pic>
      <p:sp>
        <p:nvSpPr>
          <p:cNvPr id="9" name="TextBox 8"/>
          <p:cNvSpPr txBox="1"/>
          <p:nvPr/>
        </p:nvSpPr>
        <p:spPr>
          <a:xfrm>
            <a:off x="7847856" y="50399"/>
            <a:ext cx="1296144" cy="461665"/>
          </a:xfrm>
          <a:prstGeom prst="rect">
            <a:avLst/>
          </a:prstGeom>
          <a:noFill/>
        </p:spPr>
        <p:txBody>
          <a:bodyPr wrap="square" rtlCol="0">
            <a:spAutoFit/>
          </a:bodyPr>
          <a:lstStyle/>
          <a:p>
            <a:r>
              <a:rPr lang="en-CA" dirty="0" smtClean="0">
                <a:solidFill>
                  <a:srgbClr val="FF0000"/>
                </a:solidFill>
              </a:rPr>
              <a:t>HL Only</a:t>
            </a:r>
            <a:endParaRPr lang="en-CA"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Oblers</a:t>
            </a:r>
            <a:r>
              <a:rPr lang="en-US" dirty="0" smtClean="0"/>
              <a:t>’ Paradox</a:t>
            </a:r>
            <a:endParaRPr lang="en-US" dirty="0"/>
          </a:p>
        </p:txBody>
      </p:sp>
      <p:sp>
        <p:nvSpPr>
          <p:cNvPr id="3" name="Content Placeholder 2"/>
          <p:cNvSpPr>
            <a:spLocks noGrp="1"/>
          </p:cNvSpPr>
          <p:nvPr>
            <p:ph idx="1"/>
          </p:nvPr>
        </p:nvSpPr>
        <p:spPr>
          <a:xfrm>
            <a:off x="755576" y="1426464"/>
            <a:ext cx="7931224" cy="4929096"/>
          </a:xfrm>
        </p:spPr>
        <p:txBody>
          <a:bodyPr>
            <a:normAutofit fontScale="70000" lnSpcReduction="20000"/>
          </a:bodyPr>
          <a:lstStyle/>
          <a:p>
            <a:pPr>
              <a:spcBef>
                <a:spcPts val="0"/>
              </a:spcBef>
            </a:pPr>
            <a:r>
              <a:rPr lang="en-US" dirty="0" smtClean="0"/>
              <a:t>If the universe extends infinitely, </a:t>
            </a:r>
          </a:p>
          <a:p>
            <a:pPr>
              <a:spcBef>
                <a:spcPts val="0"/>
              </a:spcBef>
              <a:buNone/>
            </a:pPr>
            <a:r>
              <a:rPr lang="en-US" dirty="0" smtClean="0"/>
              <a:t>	then eventually if we look out into </a:t>
            </a:r>
          </a:p>
          <a:p>
            <a:pPr>
              <a:spcBef>
                <a:spcPts val="0"/>
              </a:spcBef>
              <a:buNone/>
            </a:pPr>
            <a:r>
              <a:rPr lang="en-US" dirty="0" smtClean="0"/>
              <a:t>	the night sky, we should be able to </a:t>
            </a:r>
          </a:p>
          <a:p>
            <a:pPr>
              <a:spcBef>
                <a:spcPts val="0"/>
              </a:spcBef>
              <a:buNone/>
            </a:pPr>
            <a:r>
              <a:rPr lang="en-US" dirty="0" smtClean="0"/>
              <a:t>	see a star in any direction, even if the </a:t>
            </a:r>
          </a:p>
          <a:p>
            <a:pPr>
              <a:spcBef>
                <a:spcPts val="0"/>
              </a:spcBef>
              <a:buNone/>
            </a:pPr>
            <a:r>
              <a:rPr lang="en-US" dirty="0" smtClean="0"/>
              <a:t>	star is really far away.   </a:t>
            </a:r>
          </a:p>
          <a:p>
            <a:pPr>
              <a:spcBef>
                <a:spcPts val="0"/>
              </a:spcBef>
            </a:pPr>
            <a:r>
              <a:rPr lang="en-US" dirty="0" smtClean="0"/>
              <a:t>Since the universe was infinitely old, </a:t>
            </a:r>
          </a:p>
          <a:p>
            <a:pPr>
              <a:spcBef>
                <a:spcPts val="0"/>
              </a:spcBef>
              <a:buNone/>
            </a:pPr>
            <a:r>
              <a:rPr lang="en-US" dirty="0" smtClean="0"/>
              <a:t>	the light from stars at extremely far </a:t>
            </a:r>
          </a:p>
          <a:p>
            <a:pPr>
              <a:spcBef>
                <a:spcPts val="0"/>
              </a:spcBef>
              <a:buNone/>
            </a:pPr>
            <a:r>
              <a:rPr lang="en-US" dirty="0" smtClean="0"/>
              <a:t>	distances would have already reached us, </a:t>
            </a:r>
          </a:p>
          <a:p>
            <a:pPr>
              <a:spcBef>
                <a:spcPts val="0"/>
              </a:spcBef>
              <a:buNone/>
            </a:pPr>
            <a:r>
              <a:rPr lang="en-US" dirty="0" smtClean="0"/>
              <a:t>	even if they were 40 billion light years </a:t>
            </a:r>
          </a:p>
          <a:p>
            <a:pPr>
              <a:spcBef>
                <a:spcPts val="0"/>
              </a:spcBef>
              <a:buNone/>
            </a:pPr>
            <a:r>
              <a:rPr lang="en-US" dirty="0" smtClean="0"/>
              <a:t>	away. </a:t>
            </a:r>
          </a:p>
          <a:p>
            <a:pPr>
              <a:spcBef>
                <a:spcPts val="0"/>
              </a:spcBef>
            </a:pPr>
            <a:r>
              <a:rPr lang="en-US" dirty="0" smtClean="0"/>
              <a:t>If there are infinite stars, then you should</a:t>
            </a:r>
          </a:p>
          <a:p>
            <a:pPr>
              <a:spcBef>
                <a:spcPts val="0"/>
              </a:spcBef>
              <a:buNone/>
            </a:pPr>
            <a:r>
              <a:rPr lang="en-US" dirty="0" smtClean="0"/>
              <a:t>	 be able to see a star anywhere in the night sky, and so the sky should have the same brightness everywhere. </a:t>
            </a:r>
          </a:p>
          <a:p>
            <a:pPr lvl="1"/>
            <a:r>
              <a:rPr lang="en-US" dirty="0" smtClean="0"/>
              <a:t>But (at night) the sky is dark! (Ok, dark but speckled with bright points of light called stars!)</a:t>
            </a:r>
          </a:p>
          <a:p>
            <a:r>
              <a:rPr lang="en-US" dirty="0" smtClean="0"/>
              <a:t> How can this be explained? Something is not right with Newton’s model of the Universe. </a:t>
            </a:r>
          </a:p>
          <a:p>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6" name="Picture 4" descr="olbers"/>
          <p:cNvPicPr>
            <a:picLocks noChangeAspect="1" noChangeArrowheads="1"/>
          </p:cNvPicPr>
          <p:nvPr/>
        </p:nvPicPr>
        <p:blipFill>
          <a:blip r:embed="rId2" cstate="print"/>
          <a:srcRect/>
          <a:stretch>
            <a:fillRect/>
          </a:stretch>
        </p:blipFill>
        <p:spPr bwMode="auto">
          <a:xfrm>
            <a:off x="5943600" y="1524000"/>
            <a:ext cx="2905125" cy="2962275"/>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Date Placeholder 1"/>
          <p:cNvSpPr>
            <a:spLocks noGrp="1"/>
          </p:cNvSpPr>
          <p:nvPr>
            <p:ph type="dt" sz="half" idx="10"/>
          </p:nvPr>
        </p:nvSpPr>
        <p:spPr/>
        <p:txBody>
          <a:bodyPr/>
          <a:lstStyle/>
          <a:p>
            <a:endParaRPr lang="en-US"/>
          </a:p>
        </p:txBody>
      </p:sp>
      <p:sp>
        <p:nvSpPr>
          <p:cNvPr id="17" name="Footer Placeholder 2"/>
          <p:cNvSpPr>
            <a:spLocks noGrp="1"/>
          </p:cNvSpPr>
          <p:nvPr>
            <p:ph type="ftr" sz="quarter" idx="11"/>
          </p:nvPr>
        </p:nvSpPr>
        <p:spPr/>
        <p:txBody>
          <a:bodyPr/>
          <a:lstStyle/>
          <a:p>
            <a:endParaRPr lang="en-US"/>
          </a:p>
        </p:txBody>
      </p:sp>
      <p:sp>
        <p:nvSpPr>
          <p:cNvPr id="301060" name="Rectangle 4"/>
          <p:cNvSpPr>
            <a:spLocks noChangeArrowheads="1"/>
          </p:cNvSpPr>
          <p:nvPr/>
        </p:nvSpPr>
        <p:spPr bwMode="auto">
          <a:xfrm>
            <a:off x="684213" y="0"/>
            <a:ext cx="7772400" cy="1143000"/>
          </a:xfrm>
          <a:prstGeom prst="rect">
            <a:avLst/>
          </a:prstGeom>
          <a:noFill/>
          <a:ln w="9525">
            <a:noFill/>
            <a:miter lim="800000"/>
            <a:headEnd/>
            <a:tailEnd/>
          </a:ln>
          <a:effectLst>
            <a:outerShdw algn="ctr" rotWithShape="0">
              <a:srgbClr val="808080">
                <a:alpha val="75000"/>
              </a:srgbClr>
            </a:outerShdw>
          </a:effectLst>
        </p:spPr>
        <p:txBody>
          <a:bodyPr anchor="ctr"/>
          <a:lstStyle/>
          <a:p>
            <a:pPr algn="ctr" eaLnBrk="1" hangingPunct="1"/>
            <a:r>
              <a:rPr lang="en-GB" sz="4400">
                <a:solidFill>
                  <a:schemeClr val="tx2"/>
                </a:solidFill>
              </a:rPr>
              <a:t>Fate of the Universe</a:t>
            </a:r>
          </a:p>
        </p:txBody>
      </p:sp>
      <p:sp>
        <p:nvSpPr>
          <p:cNvPr id="301061" name="AutoShape 5"/>
          <p:cNvSpPr>
            <a:spLocks noChangeArrowheads="1"/>
          </p:cNvSpPr>
          <p:nvPr/>
        </p:nvSpPr>
        <p:spPr bwMode="auto">
          <a:xfrm>
            <a:off x="1116013" y="2205038"/>
            <a:ext cx="649287" cy="576262"/>
          </a:xfrm>
          <a:prstGeom prst="downArrow">
            <a:avLst>
              <a:gd name="adj1" fmla="val 50000"/>
              <a:gd name="adj2" fmla="val 25000"/>
            </a:avLst>
          </a:prstGeom>
          <a:solidFill>
            <a:srgbClr val="FF6600"/>
          </a:solidFill>
          <a:ln w="9525">
            <a:solidFill>
              <a:schemeClr val="tx1"/>
            </a:solidFill>
            <a:miter lim="800000"/>
            <a:headEnd/>
            <a:tailEnd/>
          </a:ln>
          <a:effectLst>
            <a:outerShdw dist="107763" dir="13500000" algn="ctr" rotWithShape="0">
              <a:schemeClr val="bg2">
                <a:alpha val="50000"/>
              </a:schemeClr>
            </a:outerShdw>
          </a:effectLst>
        </p:spPr>
        <p:txBody>
          <a:bodyPr wrap="none" anchor="ctr"/>
          <a:lstStyle/>
          <a:p>
            <a:endParaRPr lang="en-US"/>
          </a:p>
        </p:txBody>
      </p:sp>
      <p:sp>
        <p:nvSpPr>
          <p:cNvPr id="301064" name="Text Box 8"/>
          <p:cNvSpPr txBox="1">
            <a:spLocks noChangeArrowheads="1"/>
          </p:cNvSpPr>
          <p:nvPr/>
        </p:nvSpPr>
        <p:spPr bwMode="auto">
          <a:xfrm>
            <a:off x="395288" y="1268413"/>
            <a:ext cx="8353425" cy="823912"/>
          </a:xfrm>
          <a:prstGeom prst="rect">
            <a:avLst/>
          </a:prstGeom>
          <a:solidFill>
            <a:srgbClr val="000080">
              <a:alpha val="57001"/>
            </a:srgbClr>
          </a:solidFill>
          <a:ln w="9525">
            <a:noFill/>
            <a:miter lim="800000"/>
            <a:headEnd/>
            <a:tailEnd/>
          </a:ln>
          <a:effectLst/>
        </p:spPr>
        <p:txBody>
          <a:bodyPr>
            <a:spAutoFit/>
          </a:bodyPr>
          <a:lstStyle/>
          <a:p>
            <a:pPr algn="ctr">
              <a:spcBef>
                <a:spcPct val="50000"/>
              </a:spcBef>
            </a:pPr>
            <a:r>
              <a:rPr lang="en-GB" sz="4800"/>
              <a:t>Universe</a:t>
            </a:r>
          </a:p>
        </p:txBody>
      </p:sp>
      <p:sp>
        <p:nvSpPr>
          <p:cNvPr id="301065" name="Text Box 9"/>
          <p:cNvSpPr txBox="1">
            <a:spLocks noChangeArrowheads="1"/>
          </p:cNvSpPr>
          <p:nvPr/>
        </p:nvSpPr>
        <p:spPr bwMode="auto">
          <a:xfrm>
            <a:off x="468313" y="2781300"/>
            <a:ext cx="1873250" cy="457200"/>
          </a:xfrm>
          <a:prstGeom prst="rect">
            <a:avLst/>
          </a:prstGeom>
          <a:noFill/>
          <a:ln w="9525">
            <a:noFill/>
            <a:miter lim="800000"/>
            <a:headEnd/>
            <a:tailEnd/>
          </a:ln>
          <a:effectLst/>
        </p:spPr>
        <p:txBody>
          <a:bodyPr>
            <a:spAutoFit/>
          </a:bodyPr>
          <a:lstStyle/>
          <a:p>
            <a:pPr algn="ctr">
              <a:spcBef>
                <a:spcPct val="50000"/>
              </a:spcBef>
            </a:pPr>
            <a:r>
              <a:rPr lang="en-GB"/>
              <a:t>Closed</a:t>
            </a:r>
          </a:p>
        </p:txBody>
      </p:sp>
      <p:sp>
        <p:nvSpPr>
          <p:cNvPr id="301067" name="Text Box 11"/>
          <p:cNvSpPr txBox="1">
            <a:spLocks noChangeArrowheads="1"/>
          </p:cNvSpPr>
          <p:nvPr/>
        </p:nvSpPr>
        <p:spPr bwMode="auto">
          <a:xfrm>
            <a:off x="5938986" y="2781300"/>
            <a:ext cx="1657350" cy="457200"/>
          </a:xfrm>
          <a:prstGeom prst="rect">
            <a:avLst/>
          </a:prstGeom>
          <a:noFill/>
          <a:ln w="9525">
            <a:noFill/>
            <a:miter lim="800000"/>
            <a:headEnd/>
            <a:tailEnd/>
          </a:ln>
          <a:effectLst/>
        </p:spPr>
        <p:txBody>
          <a:bodyPr>
            <a:spAutoFit/>
          </a:bodyPr>
          <a:lstStyle/>
          <a:p>
            <a:pPr algn="ctr">
              <a:spcBef>
                <a:spcPct val="50000"/>
              </a:spcBef>
            </a:pPr>
            <a:r>
              <a:rPr lang="en-GB" dirty="0"/>
              <a:t>Open</a:t>
            </a:r>
          </a:p>
        </p:txBody>
      </p:sp>
      <p:sp>
        <p:nvSpPr>
          <p:cNvPr id="301068" name="AutoShape 12"/>
          <p:cNvSpPr>
            <a:spLocks noChangeArrowheads="1"/>
          </p:cNvSpPr>
          <p:nvPr/>
        </p:nvSpPr>
        <p:spPr bwMode="auto">
          <a:xfrm>
            <a:off x="1260475" y="3357563"/>
            <a:ext cx="360363" cy="576262"/>
          </a:xfrm>
          <a:prstGeom prst="downArrow">
            <a:avLst>
              <a:gd name="adj1" fmla="val 50000"/>
              <a:gd name="adj2" fmla="val 39978"/>
            </a:avLst>
          </a:prstGeom>
          <a:solidFill>
            <a:srgbClr val="FF6600"/>
          </a:solidFill>
          <a:ln w="9525">
            <a:solidFill>
              <a:schemeClr val="tx1"/>
            </a:solidFill>
            <a:miter lim="800000"/>
            <a:headEnd/>
            <a:tailEnd/>
          </a:ln>
          <a:effectLst>
            <a:outerShdw dist="107763" dir="13500000" algn="ctr" rotWithShape="0">
              <a:schemeClr val="bg2">
                <a:alpha val="50000"/>
              </a:schemeClr>
            </a:outerShdw>
          </a:effectLst>
        </p:spPr>
        <p:txBody>
          <a:bodyPr wrap="none" anchor="ctr"/>
          <a:lstStyle/>
          <a:p>
            <a:endParaRPr lang="en-US"/>
          </a:p>
        </p:txBody>
      </p:sp>
      <p:sp>
        <p:nvSpPr>
          <p:cNvPr id="301069" name="AutoShape 13"/>
          <p:cNvSpPr>
            <a:spLocks noChangeArrowheads="1"/>
          </p:cNvSpPr>
          <p:nvPr/>
        </p:nvSpPr>
        <p:spPr bwMode="auto">
          <a:xfrm>
            <a:off x="6659463" y="3357563"/>
            <a:ext cx="360363" cy="576262"/>
          </a:xfrm>
          <a:prstGeom prst="downArrow">
            <a:avLst>
              <a:gd name="adj1" fmla="val 50000"/>
              <a:gd name="adj2" fmla="val 39978"/>
            </a:avLst>
          </a:prstGeom>
          <a:solidFill>
            <a:srgbClr val="FF6600"/>
          </a:solidFill>
          <a:ln w="9525">
            <a:solidFill>
              <a:schemeClr val="tx1"/>
            </a:solidFill>
            <a:miter lim="800000"/>
            <a:headEnd/>
            <a:tailEnd/>
          </a:ln>
          <a:effectLst>
            <a:outerShdw dist="107763" dir="13500000" algn="ctr" rotWithShape="0">
              <a:schemeClr val="bg2">
                <a:alpha val="50000"/>
              </a:schemeClr>
            </a:outerShdw>
          </a:effectLst>
        </p:spPr>
        <p:txBody>
          <a:bodyPr wrap="none" anchor="ctr"/>
          <a:lstStyle/>
          <a:p>
            <a:endParaRPr lang="en-US"/>
          </a:p>
        </p:txBody>
      </p:sp>
      <p:sp>
        <p:nvSpPr>
          <p:cNvPr id="301070" name="Text Box 14"/>
          <p:cNvSpPr txBox="1">
            <a:spLocks noChangeArrowheads="1"/>
          </p:cNvSpPr>
          <p:nvPr/>
        </p:nvSpPr>
        <p:spPr bwMode="auto">
          <a:xfrm>
            <a:off x="179388" y="4149725"/>
            <a:ext cx="3240087" cy="2462213"/>
          </a:xfrm>
          <a:prstGeom prst="rect">
            <a:avLst/>
          </a:prstGeom>
          <a:noFill/>
          <a:ln w="9525">
            <a:noFill/>
            <a:miter lim="800000"/>
            <a:headEnd/>
            <a:tailEnd/>
          </a:ln>
          <a:effectLst/>
        </p:spPr>
        <p:txBody>
          <a:bodyPr>
            <a:spAutoFit/>
          </a:bodyPr>
          <a:lstStyle/>
          <a:p>
            <a:pPr>
              <a:spcBef>
                <a:spcPct val="50000"/>
              </a:spcBef>
            </a:pPr>
            <a:r>
              <a:rPr lang="en-GB" sz="2200" u="sng" dirty="0" smtClean="0"/>
              <a:t>Enough matter</a:t>
            </a:r>
            <a:r>
              <a:rPr lang="en-GB" sz="2200" dirty="0" smtClean="0"/>
              <a:t> </a:t>
            </a:r>
            <a:r>
              <a:rPr lang="en-GB" sz="2200" dirty="0">
                <a:sym typeface="Wingdings" pitchFamily="2" charset="2"/>
              </a:rPr>
              <a:t> density is </a:t>
            </a:r>
            <a:r>
              <a:rPr lang="en-GB" sz="2200" dirty="0" smtClean="0">
                <a:sym typeface="Wingdings" pitchFamily="2" charset="2"/>
              </a:rPr>
              <a:t>high enough to stop expansion </a:t>
            </a:r>
            <a:r>
              <a:rPr lang="en-GB" sz="2200" dirty="0">
                <a:sym typeface="Wingdings" pitchFamily="2" charset="2"/>
              </a:rPr>
              <a:t> gravity will stop the Universe expansion and cause it to contract (Big Crunch)</a:t>
            </a:r>
            <a:endParaRPr lang="en-GB" sz="2200" dirty="0"/>
          </a:p>
        </p:txBody>
      </p:sp>
      <p:sp>
        <p:nvSpPr>
          <p:cNvPr id="301071" name="Text Box 15"/>
          <p:cNvSpPr txBox="1">
            <a:spLocks noChangeArrowheads="1"/>
          </p:cNvSpPr>
          <p:nvPr/>
        </p:nvSpPr>
        <p:spPr bwMode="auto">
          <a:xfrm>
            <a:off x="6012160" y="4149080"/>
            <a:ext cx="2736553" cy="2123658"/>
          </a:xfrm>
          <a:prstGeom prst="rect">
            <a:avLst/>
          </a:prstGeom>
          <a:noFill/>
          <a:ln w="9525">
            <a:noFill/>
            <a:miter lim="800000"/>
            <a:headEnd/>
            <a:tailEnd/>
          </a:ln>
          <a:effectLst/>
        </p:spPr>
        <p:txBody>
          <a:bodyPr wrap="square">
            <a:spAutoFit/>
          </a:bodyPr>
          <a:lstStyle/>
          <a:p>
            <a:pPr>
              <a:spcBef>
                <a:spcPct val="50000"/>
              </a:spcBef>
            </a:pPr>
            <a:r>
              <a:rPr lang="en-GB" sz="2200" u="sng" dirty="0" smtClean="0"/>
              <a:t>Not Enough </a:t>
            </a:r>
            <a:r>
              <a:rPr lang="en-GB" sz="2200" u="sng" dirty="0"/>
              <a:t>matter</a:t>
            </a:r>
            <a:r>
              <a:rPr lang="en-GB" sz="2200" dirty="0"/>
              <a:t> </a:t>
            </a:r>
            <a:r>
              <a:rPr lang="en-GB" sz="2200" dirty="0">
                <a:sym typeface="Wingdings" pitchFamily="2" charset="2"/>
              </a:rPr>
              <a:t> density is such that gravity is too weak to stop the </a:t>
            </a:r>
            <a:r>
              <a:rPr lang="en-GB" sz="2200" dirty="0" smtClean="0">
                <a:sym typeface="Wingdings" pitchFamily="2" charset="2"/>
              </a:rPr>
              <a:t>Universe expanding </a:t>
            </a:r>
            <a:r>
              <a:rPr lang="en-GB" sz="2200" dirty="0">
                <a:sym typeface="Wingdings" pitchFamily="2" charset="2"/>
              </a:rPr>
              <a:t>forever</a:t>
            </a:r>
            <a:endParaRPr lang="en-GB" sz="2200" dirty="0"/>
          </a:p>
        </p:txBody>
      </p:sp>
      <p:sp>
        <p:nvSpPr>
          <p:cNvPr id="301072" name="AutoShape 16"/>
          <p:cNvSpPr>
            <a:spLocks noChangeArrowheads="1"/>
          </p:cNvSpPr>
          <p:nvPr/>
        </p:nvSpPr>
        <p:spPr bwMode="auto">
          <a:xfrm>
            <a:off x="6515001" y="2205038"/>
            <a:ext cx="649287" cy="576262"/>
          </a:xfrm>
          <a:prstGeom prst="downArrow">
            <a:avLst>
              <a:gd name="adj1" fmla="val 50000"/>
              <a:gd name="adj2" fmla="val 25000"/>
            </a:avLst>
          </a:prstGeom>
          <a:solidFill>
            <a:srgbClr val="FF6600"/>
          </a:solidFill>
          <a:ln w="9525">
            <a:solidFill>
              <a:schemeClr val="tx1"/>
            </a:solidFill>
            <a:miter lim="800000"/>
            <a:headEnd/>
            <a:tailEnd/>
          </a:ln>
          <a:effectLst>
            <a:outerShdw dist="107763" dir="13500000" algn="ctr" rotWithShape="0">
              <a:schemeClr val="bg2">
                <a:alpha val="50000"/>
              </a:schemeClr>
            </a:outerShdw>
          </a:effectLst>
        </p:spPr>
        <p:txBody>
          <a:bodyPr wrap="none" anchor="ctr"/>
          <a:lstStyle/>
          <a:p>
            <a:endParaRPr lang="en-US"/>
          </a:p>
        </p:txBody>
      </p:sp>
      <p:sp>
        <p:nvSpPr>
          <p:cNvPr id="301073" name="Text Box 17"/>
          <p:cNvSpPr txBox="1">
            <a:spLocks noChangeArrowheads="1"/>
          </p:cNvSpPr>
          <p:nvPr/>
        </p:nvSpPr>
        <p:spPr bwMode="auto">
          <a:xfrm>
            <a:off x="3490714" y="2781300"/>
            <a:ext cx="1657350" cy="457200"/>
          </a:xfrm>
          <a:prstGeom prst="rect">
            <a:avLst/>
          </a:prstGeom>
          <a:noFill/>
          <a:ln w="9525">
            <a:noFill/>
            <a:miter lim="800000"/>
            <a:headEnd/>
            <a:tailEnd/>
          </a:ln>
          <a:effectLst/>
        </p:spPr>
        <p:txBody>
          <a:bodyPr>
            <a:spAutoFit/>
          </a:bodyPr>
          <a:lstStyle/>
          <a:p>
            <a:pPr algn="ctr">
              <a:spcBef>
                <a:spcPct val="50000"/>
              </a:spcBef>
            </a:pPr>
            <a:r>
              <a:rPr lang="en-GB"/>
              <a:t>Flat</a:t>
            </a:r>
          </a:p>
        </p:txBody>
      </p:sp>
      <p:sp>
        <p:nvSpPr>
          <p:cNvPr id="301074" name="AutoShape 18"/>
          <p:cNvSpPr>
            <a:spLocks noChangeArrowheads="1"/>
          </p:cNvSpPr>
          <p:nvPr/>
        </p:nvSpPr>
        <p:spPr bwMode="auto">
          <a:xfrm>
            <a:off x="4141589" y="3357563"/>
            <a:ext cx="360363" cy="576262"/>
          </a:xfrm>
          <a:prstGeom prst="downArrow">
            <a:avLst>
              <a:gd name="adj1" fmla="val 50000"/>
              <a:gd name="adj2" fmla="val 39978"/>
            </a:avLst>
          </a:prstGeom>
          <a:solidFill>
            <a:srgbClr val="FF6600"/>
          </a:solidFill>
          <a:ln w="9525">
            <a:solidFill>
              <a:schemeClr val="tx1"/>
            </a:solidFill>
            <a:miter lim="800000"/>
            <a:headEnd/>
            <a:tailEnd/>
          </a:ln>
          <a:effectLst>
            <a:outerShdw dist="107763" dir="13500000" algn="ctr" rotWithShape="0">
              <a:schemeClr val="bg2">
                <a:alpha val="50000"/>
              </a:schemeClr>
            </a:outerShdw>
          </a:effectLst>
        </p:spPr>
        <p:txBody>
          <a:bodyPr wrap="none" anchor="ctr"/>
          <a:lstStyle/>
          <a:p>
            <a:endParaRPr lang="en-US"/>
          </a:p>
        </p:txBody>
      </p:sp>
      <p:sp>
        <p:nvSpPr>
          <p:cNvPr id="301075" name="AutoShape 19"/>
          <p:cNvSpPr>
            <a:spLocks noChangeArrowheads="1"/>
          </p:cNvSpPr>
          <p:nvPr/>
        </p:nvSpPr>
        <p:spPr bwMode="auto">
          <a:xfrm>
            <a:off x="3997127" y="2205038"/>
            <a:ext cx="649287" cy="576262"/>
          </a:xfrm>
          <a:prstGeom prst="downArrow">
            <a:avLst>
              <a:gd name="adj1" fmla="val 50000"/>
              <a:gd name="adj2" fmla="val 25000"/>
            </a:avLst>
          </a:prstGeom>
          <a:solidFill>
            <a:srgbClr val="FF6600"/>
          </a:solidFill>
          <a:ln w="9525">
            <a:solidFill>
              <a:schemeClr val="tx1"/>
            </a:solidFill>
            <a:miter lim="800000"/>
            <a:headEnd/>
            <a:tailEnd/>
          </a:ln>
          <a:effectLst>
            <a:outerShdw dist="107763" dir="13500000" algn="ctr" rotWithShape="0">
              <a:schemeClr val="bg2">
                <a:alpha val="50000"/>
              </a:schemeClr>
            </a:outerShdw>
          </a:effectLst>
        </p:spPr>
        <p:txBody>
          <a:bodyPr wrap="none" anchor="ctr"/>
          <a:lstStyle/>
          <a:p>
            <a:endParaRPr lang="en-US"/>
          </a:p>
        </p:txBody>
      </p:sp>
      <p:sp>
        <p:nvSpPr>
          <p:cNvPr id="301076" name="Text Box 20"/>
          <p:cNvSpPr txBox="1">
            <a:spLocks noChangeArrowheads="1"/>
          </p:cNvSpPr>
          <p:nvPr/>
        </p:nvSpPr>
        <p:spPr bwMode="auto">
          <a:xfrm>
            <a:off x="3347864" y="4149080"/>
            <a:ext cx="2484437" cy="1766888"/>
          </a:xfrm>
          <a:prstGeom prst="rect">
            <a:avLst/>
          </a:prstGeom>
          <a:noFill/>
          <a:ln w="9525">
            <a:noFill/>
            <a:miter lim="800000"/>
            <a:headEnd/>
            <a:tailEnd/>
          </a:ln>
          <a:effectLst/>
        </p:spPr>
        <p:txBody>
          <a:bodyPr>
            <a:spAutoFit/>
          </a:bodyPr>
          <a:lstStyle/>
          <a:p>
            <a:pPr>
              <a:spcBef>
                <a:spcPct val="50000"/>
              </a:spcBef>
            </a:pPr>
            <a:r>
              <a:rPr lang="en-GB" sz="2200" u="sng" dirty="0"/>
              <a:t>Critical density</a:t>
            </a:r>
            <a:r>
              <a:rPr lang="en-GB" sz="2200" dirty="0"/>
              <a:t> </a:t>
            </a:r>
            <a:r>
              <a:rPr lang="en-GB" sz="2200" dirty="0">
                <a:sym typeface="Wingdings" pitchFamily="2" charset="2"/>
              </a:rPr>
              <a:t> Universe will only start to contract after an infinite amount of time</a:t>
            </a:r>
            <a:endParaRPr lang="en-GB" sz="2200" dirty="0"/>
          </a:p>
        </p:txBody>
      </p:sp>
      <p:sp>
        <p:nvSpPr>
          <p:cNvPr id="18" name="TextBox 17"/>
          <p:cNvSpPr txBox="1"/>
          <p:nvPr/>
        </p:nvSpPr>
        <p:spPr>
          <a:xfrm>
            <a:off x="7847856" y="50399"/>
            <a:ext cx="1296144" cy="461665"/>
          </a:xfrm>
          <a:prstGeom prst="rect">
            <a:avLst/>
          </a:prstGeom>
          <a:noFill/>
        </p:spPr>
        <p:txBody>
          <a:bodyPr wrap="square" rtlCol="0">
            <a:spAutoFit/>
          </a:bodyPr>
          <a:lstStyle/>
          <a:p>
            <a:r>
              <a:rPr lang="en-CA" dirty="0" smtClean="0">
                <a:solidFill>
                  <a:srgbClr val="FF0000"/>
                </a:solidFill>
              </a:rPr>
              <a:t>HL Only</a:t>
            </a:r>
            <a:endParaRPr lang="en-CA" dirty="0">
              <a:solidFill>
                <a:srgbClr val="FF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Fate of the Universe</a:t>
            </a:r>
            <a:endParaRPr lang="en-US" dirty="0"/>
          </a:p>
        </p:txBody>
      </p:sp>
      <p:sp>
        <p:nvSpPr>
          <p:cNvPr id="5" name="Content Placeholder 4"/>
          <p:cNvSpPr>
            <a:spLocks noGrp="1"/>
          </p:cNvSpPr>
          <p:nvPr>
            <p:ph idx="1"/>
          </p:nvPr>
        </p:nvSpPr>
        <p:spPr>
          <a:xfrm>
            <a:off x="838200" y="1556792"/>
            <a:ext cx="7772400" cy="4572000"/>
          </a:xfrm>
        </p:spPr>
        <p:txBody>
          <a:bodyPr>
            <a:normAutofit fontScale="77500" lnSpcReduction="20000"/>
          </a:bodyPr>
          <a:lstStyle/>
          <a:p>
            <a:r>
              <a:rPr lang="en-US" dirty="0" smtClean="0"/>
              <a:t>It is the “mass density” of the Universe that will control which of the three fates will occur.</a:t>
            </a:r>
          </a:p>
          <a:p>
            <a:pPr lvl="1"/>
            <a:r>
              <a:rPr lang="en-US" dirty="0" smtClean="0"/>
              <a:t>Mass density is the amount of matter per unit volume.</a:t>
            </a:r>
          </a:p>
          <a:p>
            <a:r>
              <a:rPr lang="en-US" dirty="0" smtClean="0"/>
              <a:t>“Critical Density”  (</a:t>
            </a:r>
            <a:r>
              <a:rPr lang="el-GR" dirty="0" smtClean="0">
                <a:latin typeface="Times New Roman" pitchFamily="18" charset="0"/>
                <a:cs typeface="Times New Roman" pitchFamily="18" charset="0"/>
              </a:rPr>
              <a:t>ρ</a:t>
            </a:r>
            <a:r>
              <a:rPr lang="en-US" baseline="-25000" dirty="0" smtClean="0">
                <a:latin typeface="Times New Roman" pitchFamily="18" charset="0"/>
                <a:cs typeface="Times New Roman" pitchFamily="18" charset="0"/>
              </a:rPr>
              <a:t>c</a:t>
            </a:r>
            <a:r>
              <a:rPr lang="en-US" dirty="0" smtClean="0">
                <a:latin typeface="Calibri"/>
              </a:rPr>
              <a:t>) </a:t>
            </a:r>
            <a:r>
              <a:rPr lang="en-US" dirty="0" smtClean="0"/>
              <a:t>is the value for mass density that is the dividing line between an open universe and a closed universe.</a:t>
            </a:r>
          </a:p>
          <a:p>
            <a:pPr lvl="1"/>
            <a:r>
              <a:rPr lang="en-US" dirty="0" smtClean="0"/>
              <a:t>If the density of the universe is less than critical density,</a:t>
            </a:r>
          </a:p>
          <a:p>
            <a:pPr lvl="2"/>
            <a:r>
              <a:rPr lang="en-US" dirty="0" smtClean="0"/>
              <a:t>If </a:t>
            </a:r>
            <a:r>
              <a:rPr lang="el-GR" dirty="0" smtClean="0">
                <a:latin typeface="Times New Roman" pitchFamily="18" charset="0"/>
                <a:cs typeface="Times New Roman" pitchFamily="18" charset="0"/>
              </a:rPr>
              <a:t>ρ</a:t>
            </a:r>
            <a:r>
              <a:rPr lang="en-US" dirty="0" smtClean="0">
                <a:latin typeface="Times New Roman" pitchFamily="18" charset="0"/>
                <a:cs typeface="Times New Roman" pitchFamily="18" charset="0"/>
              </a:rPr>
              <a:t>&lt;</a:t>
            </a:r>
            <a:r>
              <a:rPr lang="el-GR" dirty="0" smtClean="0">
                <a:latin typeface="Times New Roman" pitchFamily="18" charset="0"/>
                <a:cs typeface="Times New Roman" pitchFamily="18" charset="0"/>
              </a:rPr>
              <a:t>ρ</a:t>
            </a:r>
            <a:r>
              <a:rPr lang="en-US" baseline="-25000" dirty="0" smtClean="0">
                <a:latin typeface="Times New Roman" pitchFamily="18" charset="0"/>
                <a:cs typeface="Times New Roman" pitchFamily="18" charset="0"/>
              </a:rPr>
              <a:t>c</a:t>
            </a:r>
            <a:r>
              <a:rPr lang="en-US" baseline="30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 universe will be “Open” expanding forever.</a:t>
            </a:r>
            <a:endParaRPr lang="en-US" baseline="-25000" dirty="0" smtClean="0">
              <a:latin typeface="Times New Roman" pitchFamily="18" charset="0"/>
              <a:cs typeface="Times New Roman" pitchFamily="18" charset="0"/>
            </a:endParaRPr>
          </a:p>
          <a:p>
            <a:pPr lvl="1"/>
            <a:r>
              <a:rPr lang="en-US" dirty="0" smtClean="0">
                <a:cs typeface="Times New Roman" pitchFamily="18" charset="0"/>
              </a:rPr>
              <a:t>If the density of the universe is greater than critical,</a:t>
            </a:r>
          </a:p>
          <a:p>
            <a:pPr lvl="2"/>
            <a:r>
              <a:rPr lang="en-US" dirty="0" smtClean="0"/>
              <a:t>If </a:t>
            </a:r>
            <a:r>
              <a:rPr lang="el-GR" dirty="0" smtClean="0">
                <a:latin typeface="Times New Roman" pitchFamily="18" charset="0"/>
                <a:cs typeface="Times New Roman" pitchFamily="18" charset="0"/>
              </a:rPr>
              <a:t>ρ</a:t>
            </a:r>
            <a:r>
              <a:rPr lang="en-US" dirty="0" smtClean="0">
                <a:latin typeface="Times New Roman" pitchFamily="18" charset="0"/>
                <a:cs typeface="Times New Roman" pitchFamily="18" charset="0"/>
              </a:rPr>
              <a:t>&gt;</a:t>
            </a:r>
            <a:r>
              <a:rPr lang="el-GR" dirty="0" smtClean="0">
                <a:latin typeface="Times New Roman" pitchFamily="18" charset="0"/>
                <a:cs typeface="Times New Roman" pitchFamily="18" charset="0"/>
              </a:rPr>
              <a:t>ρ</a:t>
            </a:r>
            <a:r>
              <a:rPr lang="en-US" baseline="-25000" dirty="0" smtClean="0">
                <a:latin typeface="Times New Roman" pitchFamily="18" charset="0"/>
                <a:cs typeface="Times New Roman" pitchFamily="18" charset="0"/>
              </a:rPr>
              <a:t>c</a:t>
            </a:r>
            <a:r>
              <a:rPr lang="en-US" baseline="30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 universe will be “Closed”, ultimately stopping its expansion and then contracting.</a:t>
            </a:r>
          </a:p>
          <a:p>
            <a:pPr lvl="1"/>
            <a:r>
              <a:rPr lang="en-US" dirty="0" smtClean="0">
                <a:cs typeface="Times New Roman" pitchFamily="18" charset="0"/>
              </a:rPr>
              <a:t>If the density of the universe is the same as the critical density</a:t>
            </a:r>
          </a:p>
          <a:p>
            <a:pPr lvl="2"/>
            <a:r>
              <a:rPr lang="en-US" dirty="0" smtClean="0"/>
              <a:t>If </a:t>
            </a:r>
            <a:r>
              <a:rPr lang="el-GR" dirty="0" smtClean="0">
                <a:latin typeface="Times New Roman" pitchFamily="18" charset="0"/>
                <a:cs typeface="Times New Roman" pitchFamily="18" charset="0"/>
              </a:rPr>
              <a:t>ρ</a:t>
            </a:r>
            <a:r>
              <a:rPr lang="en-US" dirty="0" smtClean="0">
                <a:latin typeface="Times New Roman" pitchFamily="18" charset="0"/>
                <a:cs typeface="Times New Roman" pitchFamily="18" charset="0"/>
              </a:rPr>
              <a:t>=</a:t>
            </a:r>
            <a:r>
              <a:rPr lang="el-GR" dirty="0" smtClean="0">
                <a:latin typeface="Times New Roman" pitchFamily="18" charset="0"/>
                <a:cs typeface="Times New Roman" pitchFamily="18" charset="0"/>
              </a:rPr>
              <a:t>ρ</a:t>
            </a:r>
            <a:r>
              <a:rPr lang="en-US" baseline="-25000" dirty="0" smtClean="0">
                <a:latin typeface="Times New Roman" pitchFamily="18" charset="0"/>
                <a:cs typeface="Times New Roman" pitchFamily="18" charset="0"/>
              </a:rPr>
              <a:t>c</a:t>
            </a:r>
            <a:r>
              <a:rPr lang="en-US" baseline="30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 universe will be “Flat”, it will expand forever at a rate that approaches zero.</a:t>
            </a:r>
          </a:p>
          <a:p>
            <a:r>
              <a:rPr lang="en-US" dirty="0" smtClean="0">
                <a:cs typeface="Times New Roman" pitchFamily="18" charset="0"/>
              </a:rPr>
              <a:t>Critical density is approximately </a:t>
            </a:r>
            <a:r>
              <a:rPr lang="el-GR" dirty="0" smtClean="0">
                <a:cs typeface="Times New Roman" pitchFamily="18" charset="0"/>
              </a:rPr>
              <a:t>ρ</a:t>
            </a:r>
            <a:r>
              <a:rPr lang="en-US" baseline="-25000" dirty="0" smtClean="0">
                <a:cs typeface="Times New Roman" pitchFamily="18" charset="0"/>
              </a:rPr>
              <a:t>c</a:t>
            </a:r>
            <a:r>
              <a:rPr lang="en-US" dirty="0" smtClean="0">
                <a:cs typeface="Times New Roman" pitchFamily="18" charset="0"/>
              </a:rPr>
              <a:t>≈10</a:t>
            </a:r>
            <a:r>
              <a:rPr lang="en-US" baseline="30000" dirty="0" smtClean="0">
                <a:cs typeface="Times New Roman" pitchFamily="18" charset="0"/>
              </a:rPr>
              <a:t>-26</a:t>
            </a:r>
            <a:r>
              <a:rPr lang="en-US" dirty="0" smtClean="0">
                <a:cs typeface="Times New Roman" pitchFamily="18" charset="0"/>
              </a:rPr>
              <a:t> kgm</a:t>
            </a:r>
            <a:r>
              <a:rPr lang="en-US" baseline="30000" dirty="0" smtClean="0">
                <a:cs typeface="Times New Roman" pitchFamily="18" charset="0"/>
              </a:rPr>
              <a:t>-3</a:t>
            </a:r>
          </a:p>
          <a:p>
            <a:pPr lvl="2"/>
            <a:endParaRPr lang="en-US" dirty="0" smtClean="0">
              <a:latin typeface="Times New Roman" pitchFamily="18" charset="0"/>
              <a:cs typeface="Times New Roman" pitchFamily="18" charset="0"/>
            </a:endParaRPr>
          </a:p>
          <a:p>
            <a:pPr lvl="1"/>
            <a:endParaRPr lang="en-US" baseline="-25000" dirty="0" smtClean="0">
              <a:latin typeface="Times New Roman" pitchFamily="18" charset="0"/>
              <a:cs typeface="Times New Roman" pitchFamily="18" charset="0"/>
            </a:endParaRPr>
          </a:p>
          <a:p>
            <a:pPr lvl="2"/>
            <a:endParaRPr lang="en-US" baseline="30000" dirty="0" smtClean="0">
              <a:cs typeface="Times New Roman" pitchFamily="18" charset="0"/>
            </a:endParaRPr>
          </a:p>
        </p:txBody>
      </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6" name="TextBox 5"/>
          <p:cNvSpPr txBox="1"/>
          <p:nvPr/>
        </p:nvSpPr>
        <p:spPr>
          <a:xfrm>
            <a:off x="7847856" y="50399"/>
            <a:ext cx="1296144" cy="461665"/>
          </a:xfrm>
          <a:prstGeom prst="rect">
            <a:avLst/>
          </a:prstGeom>
          <a:noFill/>
        </p:spPr>
        <p:txBody>
          <a:bodyPr wrap="square" rtlCol="0">
            <a:spAutoFit/>
          </a:bodyPr>
          <a:lstStyle/>
          <a:p>
            <a:r>
              <a:rPr lang="en-CA" dirty="0" smtClean="0">
                <a:solidFill>
                  <a:srgbClr val="FF0000"/>
                </a:solidFill>
              </a:rPr>
              <a:t>HL Only</a:t>
            </a:r>
            <a:endParaRPr lang="en-CA" dirty="0">
              <a:solidFill>
                <a:srgbClr val="FF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Density of the Universe.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It is difficult to estimate the density of the Universe by determining the mass of all the objects we can see within a large volume of space and dividing by that volume, because when this was tried, the density of Galaxies wasn’t even enough to keep a galaxies moving around a “cluster centre” (the way we see that they actually are!)</a:t>
            </a:r>
          </a:p>
          <a:p>
            <a:r>
              <a:rPr lang="en-US" dirty="0" smtClean="0"/>
              <a:t>We now know that we can see only about 10% of the Universe.</a:t>
            </a:r>
          </a:p>
          <a:p>
            <a:pPr lvl="1"/>
            <a:r>
              <a:rPr lang="en-US" dirty="0" smtClean="0"/>
              <a:t>The rest of the matter in the Universe is “Dark Matter” (dark b/c we cannot see it!)</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TextBox 5"/>
          <p:cNvSpPr txBox="1"/>
          <p:nvPr/>
        </p:nvSpPr>
        <p:spPr>
          <a:xfrm>
            <a:off x="7847856" y="50399"/>
            <a:ext cx="1296144" cy="461665"/>
          </a:xfrm>
          <a:prstGeom prst="rect">
            <a:avLst/>
          </a:prstGeom>
          <a:noFill/>
        </p:spPr>
        <p:txBody>
          <a:bodyPr wrap="square" rtlCol="0">
            <a:spAutoFit/>
          </a:bodyPr>
          <a:lstStyle/>
          <a:p>
            <a:r>
              <a:rPr lang="en-CA" dirty="0" smtClean="0">
                <a:solidFill>
                  <a:srgbClr val="FF0000"/>
                </a:solidFill>
              </a:rPr>
              <a:t>HL Only</a:t>
            </a:r>
            <a:endParaRPr lang="en-CA" dirty="0">
              <a:solidFill>
                <a:srgbClr val="FF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Dark Matter.</a:t>
            </a:r>
            <a:endParaRPr lang="en-US" dirty="0"/>
          </a:p>
        </p:txBody>
      </p:sp>
      <p:sp>
        <p:nvSpPr>
          <p:cNvPr id="3" name="Content Placeholder 2"/>
          <p:cNvSpPr>
            <a:spLocks noGrp="1"/>
          </p:cNvSpPr>
          <p:nvPr>
            <p:ph idx="1"/>
          </p:nvPr>
        </p:nvSpPr>
        <p:spPr>
          <a:xfrm>
            <a:off x="914400" y="1412776"/>
            <a:ext cx="7772400" cy="1440160"/>
          </a:xfrm>
        </p:spPr>
        <p:txBody>
          <a:bodyPr>
            <a:normAutofit fontScale="85000" lnSpcReduction="20000"/>
          </a:bodyPr>
          <a:lstStyle/>
          <a:p>
            <a:r>
              <a:rPr lang="en-US" dirty="0" smtClean="0"/>
              <a:t>There are two proposed forms of dark matter to explain the discrepancy between the density calculated by observation, and the density necessary to bind the universe together as we observe it.</a:t>
            </a:r>
          </a:p>
          <a:p>
            <a:pPr lvl="1"/>
            <a:endParaRPr lang="en-US" dirty="0"/>
          </a:p>
        </p:txBody>
      </p:sp>
      <p:sp>
        <p:nvSpPr>
          <p:cNvPr id="6" name="AutoShape 4"/>
          <p:cNvSpPr>
            <a:spLocks noChangeArrowheads="1"/>
          </p:cNvSpPr>
          <p:nvPr/>
        </p:nvSpPr>
        <p:spPr bwMode="auto">
          <a:xfrm>
            <a:off x="323304" y="3284984"/>
            <a:ext cx="1944688" cy="935038"/>
          </a:xfrm>
          <a:prstGeom prst="roundRect">
            <a:avLst>
              <a:gd name="adj" fmla="val 16667"/>
            </a:avLst>
          </a:prstGeom>
          <a:solidFill>
            <a:schemeClr val="bg2">
              <a:alpha val="48000"/>
            </a:schemeClr>
          </a:solidFill>
          <a:ln w="9525">
            <a:solidFill>
              <a:schemeClr val="tx1"/>
            </a:solidFill>
            <a:round/>
            <a:headEnd/>
            <a:tailEnd/>
          </a:ln>
        </p:spPr>
        <p:txBody>
          <a:bodyPr wrap="none" anchor="ctr"/>
          <a:lstStyle/>
          <a:p>
            <a:pPr algn="ctr"/>
            <a:r>
              <a:rPr lang="en-GB" dirty="0" err="1"/>
              <a:t>MACHO’s</a:t>
            </a:r>
            <a:endParaRPr lang="en-GB" dirty="0"/>
          </a:p>
        </p:txBody>
      </p:sp>
      <p:sp>
        <p:nvSpPr>
          <p:cNvPr id="7" name="AutoShape 5"/>
          <p:cNvSpPr>
            <a:spLocks noChangeArrowheads="1"/>
          </p:cNvSpPr>
          <p:nvPr/>
        </p:nvSpPr>
        <p:spPr bwMode="auto">
          <a:xfrm>
            <a:off x="323304" y="5289997"/>
            <a:ext cx="1944688" cy="935037"/>
          </a:xfrm>
          <a:prstGeom prst="roundRect">
            <a:avLst>
              <a:gd name="adj" fmla="val 16667"/>
            </a:avLst>
          </a:prstGeom>
          <a:solidFill>
            <a:schemeClr val="bg2">
              <a:alpha val="48000"/>
            </a:schemeClr>
          </a:solidFill>
          <a:ln w="9525">
            <a:solidFill>
              <a:schemeClr val="tx1"/>
            </a:solidFill>
            <a:round/>
            <a:headEnd/>
            <a:tailEnd/>
          </a:ln>
        </p:spPr>
        <p:txBody>
          <a:bodyPr wrap="none" anchor="ctr"/>
          <a:lstStyle/>
          <a:p>
            <a:pPr algn="ctr"/>
            <a:r>
              <a:rPr lang="en-GB"/>
              <a:t>WIMP’s</a:t>
            </a:r>
          </a:p>
        </p:txBody>
      </p:sp>
      <p:sp>
        <p:nvSpPr>
          <p:cNvPr id="8" name="Text Box 6"/>
          <p:cNvSpPr txBox="1">
            <a:spLocks noChangeArrowheads="1"/>
          </p:cNvSpPr>
          <p:nvPr/>
        </p:nvSpPr>
        <p:spPr bwMode="auto">
          <a:xfrm>
            <a:off x="2699792" y="3284984"/>
            <a:ext cx="6048375" cy="1187450"/>
          </a:xfrm>
          <a:prstGeom prst="rect">
            <a:avLst/>
          </a:prstGeom>
          <a:noFill/>
          <a:ln w="9525">
            <a:noFill/>
            <a:miter lim="800000"/>
            <a:headEnd/>
            <a:tailEnd/>
          </a:ln>
          <a:effectLst/>
        </p:spPr>
        <p:txBody>
          <a:bodyPr>
            <a:spAutoFit/>
          </a:bodyPr>
          <a:lstStyle/>
          <a:p>
            <a:pPr>
              <a:spcBef>
                <a:spcPct val="50000"/>
              </a:spcBef>
            </a:pPr>
            <a:r>
              <a:rPr lang="en-GB"/>
              <a:t>Massive compact halo objects – brown and black dwarfs or similar cold objects and even black holes.</a:t>
            </a:r>
          </a:p>
        </p:txBody>
      </p:sp>
      <p:sp>
        <p:nvSpPr>
          <p:cNvPr id="9" name="Text Box 7"/>
          <p:cNvSpPr txBox="1">
            <a:spLocks noChangeArrowheads="1"/>
          </p:cNvSpPr>
          <p:nvPr/>
        </p:nvSpPr>
        <p:spPr bwMode="auto">
          <a:xfrm>
            <a:off x="2699792" y="5259834"/>
            <a:ext cx="6048375" cy="1552575"/>
          </a:xfrm>
          <a:prstGeom prst="rect">
            <a:avLst/>
          </a:prstGeom>
          <a:noFill/>
          <a:ln w="9525">
            <a:noFill/>
            <a:miter lim="800000"/>
            <a:headEnd/>
            <a:tailEnd/>
          </a:ln>
          <a:effectLst/>
        </p:spPr>
        <p:txBody>
          <a:bodyPr>
            <a:spAutoFit/>
          </a:bodyPr>
          <a:lstStyle/>
          <a:p>
            <a:pPr>
              <a:spcBef>
                <a:spcPct val="50000"/>
              </a:spcBef>
            </a:pPr>
            <a:r>
              <a:rPr lang="en-GB"/>
              <a:t>Non-barionic weakly interacting massive particles (neutrinos among other particles predicted by physics of elementary particles)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MACHOs</a:t>
            </a:r>
            <a:endParaRPr lang="en-US" dirty="0"/>
          </a:p>
        </p:txBody>
      </p:sp>
      <p:sp>
        <p:nvSpPr>
          <p:cNvPr id="3" name="Content Placeholder 2"/>
          <p:cNvSpPr>
            <a:spLocks noGrp="1"/>
          </p:cNvSpPr>
          <p:nvPr>
            <p:ph idx="1"/>
          </p:nvPr>
        </p:nvSpPr>
        <p:spPr>
          <a:xfrm>
            <a:off x="899592" y="1340768"/>
            <a:ext cx="7772400" cy="4572000"/>
          </a:xfrm>
        </p:spPr>
        <p:txBody>
          <a:bodyPr/>
          <a:lstStyle/>
          <a:p>
            <a:r>
              <a:rPr lang="en-US" dirty="0" smtClean="0"/>
              <a:t>Massive Compact Halo Objects.</a:t>
            </a:r>
          </a:p>
          <a:p>
            <a:pPr lvl="1"/>
            <a:r>
              <a:rPr lang="en-US" dirty="0" smtClean="0"/>
              <a:t>Really big astronomical things that we can’t see.</a:t>
            </a:r>
          </a:p>
          <a:p>
            <a:pPr lvl="2"/>
            <a:r>
              <a:rPr lang="en-US" dirty="0" smtClean="0"/>
              <a:t>Include Brown Dwarfs, Black Holes, even Neutron Stars and Planets that drift through space unassociated from any objects.</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Wimps</a:t>
            </a:r>
            <a:endParaRPr lang="en-US" dirty="0"/>
          </a:p>
        </p:txBody>
      </p:sp>
      <p:sp>
        <p:nvSpPr>
          <p:cNvPr id="3" name="Content Placeholder 2"/>
          <p:cNvSpPr>
            <a:spLocks noGrp="1"/>
          </p:cNvSpPr>
          <p:nvPr>
            <p:ph idx="1"/>
          </p:nvPr>
        </p:nvSpPr>
        <p:spPr/>
        <p:txBody>
          <a:bodyPr/>
          <a:lstStyle/>
          <a:p>
            <a:r>
              <a:rPr lang="en-US" dirty="0" smtClean="0"/>
              <a:t>Weakly Interacting Massive Particles.</a:t>
            </a:r>
          </a:p>
          <a:p>
            <a:r>
              <a:rPr lang="en-US" dirty="0" smtClean="0"/>
              <a:t>Tiny elementary particle that do not interact with other elements.  Examples of these are Neutrinos and other elementary particles.</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4984" y="512064"/>
            <a:ext cx="7772400" cy="914400"/>
          </a:xfrm>
        </p:spPr>
        <p:txBody>
          <a:bodyPr/>
          <a:lstStyle/>
          <a:p>
            <a:r>
              <a:rPr lang="en-US" dirty="0" smtClean="0"/>
              <a:t>So?</a:t>
            </a:r>
            <a:endParaRPr lang="en-US" dirty="0"/>
          </a:p>
        </p:txBody>
      </p:sp>
      <p:sp>
        <p:nvSpPr>
          <p:cNvPr id="3" name="Content Placeholder 2"/>
          <p:cNvSpPr>
            <a:spLocks noGrp="1"/>
          </p:cNvSpPr>
          <p:nvPr>
            <p:ph idx="1"/>
          </p:nvPr>
        </p:nvSpPr>
        <p:spPr>
          <a:xfrm>
            <a:off x="894984" y="1426464"/>
            <a:ext cx="7772400" cy="4572000"/>
          </a:xfrm>
        </p:spPr>
        <p:txBody>
          <a:bodyPr>
            <a:normAutofit fontScale="70000" lnSpcReduction="20000"/>
          </a:bodyPr>
          <a:lstStyle/>
          <a:p>
            <a:r>
              <a:rPr lang="en-US" dirty="0" smtClean="0"/>
              <a:t>Turns out that distance objects are moving away from us much faster than predicted by the big bang.</a:t>
            </a:r>
          </a:p>
          <a:p>
            <a:r>
              <a:rPr lang="en-US" dirty="0" smtClean="0"/>
              <a:t>Based on Gravitation, we would expect them to be slowing down, but they are not.  In fact observational data suggests that the rate that they are moving away from us is INCREASING.</a:t>
            </a:r>
          </a:p>
          <a:p>
            <a:r>
              <a:rPr lang="en-US" dirty="0" smtClean="0"/>
              <a:t>This suggests that the Universe is more </a:t>
            </a:r>
            <a:r>
              <a:rPr lang="en-US" i="1" dirty="0" smtClean="0"/>
              <a:t>OPEN</a:t>
            </a:r>
            <a:r>
              <a:rPr lang="en-US" dirty="0" smtClean="0"/>
              <a:t> than expected. </a:t>
            </a:r>
          </a:p>
          <a:p>
            <a:r>
              <a:rPr lang="en-US" dirty="0" smtClean="0"/>
              <a:t>This must explained by the existence of some energy that we can’t measure (or observe). </a:t>
            </a:r>
          </a:p>
          <a:p>
            <a:pPr lvl="1"/>
            <a:r>
              <a:rPr lang="en-US" dirty="0" smtClean="0"/>
              <a:t>We call this energy “Dark Energy”</a:t>
            </a:r>
            <a:endParaRPr lang="en-US" dirty="0" smtClean="0"/>
          </a:p>
          <a:p>
            <a:r>
              <a:rPr lang="en-US" dirty="0" smtClean="0"/>
              <a:t>“</a:t>
            </a:r>
            <a:r>
              <a:rPr lang="en-US" dirty="0" smtClean="0"/>
              <a:t>Dark Energy” </a:t>
            </a:r>
            <a:r>
              <a:rPr lang="en-US" dirty="0" smtClean="0"/>
              <a:t>is the name of the energy that creates </a:t>
            </a:r>
            <a:r>
              <a:rPr lang="en-US" dirty="0" smtClean="0"/>
              <a:t>a repulsive force that explains </a:t>
            </a:r>
            <a:r>
              <a:rPr lang="en-US" dirty="0" smtClean="0"/>
              <a:t>the acceleration of the universe.</a:t>
            </a:r>
            <a:endParaRPr lang="en-US" dirty="0" smtClean="0"/>
          </a:p>
          <a:p>
            <a:r>
              <a:rPr lang="en-US" dirty="0" smtClean="0"/>
              <a:t>So although there is evidence that the Universe is at “Critical Density”, it is not expanding as suggested by </a:t>
            </a:r>
            <a:r>
              <a:rPr lang="en-US" dirty="0" smtClean="0"/>
              <a:t>any of the graphs</a:t>
            </a:r>
            <a:r>
              <a:rPr lang="en-US" dirty="0" smtClean="0"/>
              <a:t>.</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dirty="0"/>
              <a:t>http://upload.wikimedia.org/wikipedia/commons/thumb/6/6f/CMB_Timeline300_no_WMAP.jpg/440px-CMB_Timeline300_no_WMAP.jpg</a:t>
            </a:r>
          </a:p>
        </p:txBody>
      </p:sp>
      <p:pic>
        <p:nvPicPr>
          <p:cNvPr id="4098" name="Picture 2" descr="http://upload.wikimedia.org/wikipedia/commons/thumb/6/6f/CMB_Timeline300_no_WMAP.jpg/440px-CMB_Timeline300_no_WMA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916520"/>
            <a:ext cx="6624736" cy="430608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847856" y="50399"/>
            <a:ext cx="1296144" cy="461665"/>
          </a:xfrm>
          <a:prstGeom prst="rect">
            <a:avLst/>
          </a:prstGeom>
          <a:noFill/>
        </p:spPr>
        <p:txBody>
          <a:bodyPr wrap="square" rtlCol="0">
            <a:spAutoFit/>
          </a:bodyPr>
          <a:lstStyle/>
          <a:p>
            <a:r>
              <a:rPr lang="en-CA" dirty="0" smtClean="0">
                <a:solidFill>
                  <a:srgbClr val="FF0000"/>
                </a:solidFill>
              </a:rPr>
              <a:t>HL Only</a:t>
            </a:r>
            <a:endParaRPr lang="en-CA" dirty="0">
              <a:solidFill>
                <a:srgbClr val="FF0000"/>
              </a:solidFill>
            </a:endParaRPr>
          </a:p>
        </p:txBody>
      </p:sp>
    </p:spTree>
    <p:extLst>
      <p:ext uri="{BB962C8B-B14F-4D97-AF65-F5344CB8AC3E}">
        <p14:creationId xmlns:p14="http://schemas.microsoft.com/office/powerpoint/2010/main" val="33598841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Astrophysics is International…</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For example the </a:t>
            </a:r>
            <a:r>
              <a:rPr lang="en-US" b="1" dirty="0" smtClean="0"/>
              <a:t>Atacama Large Millimeter Array</a:t>
            </a:r>
            <a:r>
              <a:rPr lang="en-US" dirty="0" smtClean="0"/>
              <a:t> is a large radio telescope in Chile. It is an international partnership between Europe, the United States, Canada, East Asia and the Republic of Chile.</a:t>
            </a:r>
          </a:p>
          <a:p>
            <a:r>
              <a:rPr lang="en-US" dirty="0" smtClean="0"/>
              <a:t> Costing more than a billion US dollars, it is the most expensive ground-based telescope in operation. </a:t>
            </a:r>
          </a:p>
          <a:p>
            <a:r>
              <a:rPr lang="en-US" dirty="0" smtClean="0"/>
              <a:t>ALMA began scientific observations in the second half of 2011 and the first images were released to the press on 3 October 2011. </a:t>
            </a:r>
          </a:p>
          <a:p>
            <a:r>
              <a:rPr lang="en-US" dirty="0" smtClean="0"/>
              <a:t>By the summer of 2011 sufficient telescopes were operational during the extensive program of testing prior to the Early Science phase for the first images to be captured.  These early images give a first glimpse of the potential of the new array that will produce much better quality images in the future as the scale of the array continues to increase.</a:t>
            </a:r>
          </a:p>
          <a:p>
            <a:endParaRPr lang="en-US" dirty="0" smtClean="0"/>
          </a:p>
          <a:p>
            <a:endParaRPr lang="en-US" b="1"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3522" name="Picture 2" descr="File:Antennae Galaxies composite of ALMA and Hubble observations.jpg"/>
          <p:cNvPicPr>
            <a:picLocks noChangeAspect="1" noChangeArrowheads="1"/>
          </p:cNvPicPr>
          <p:nvPr/>
        </p:nvPicPr>
        <p:blipFill>
          <a:blip r:embed="rId2" cstate="print"/>
          <a:srcRect/>
          <a:stretch>
            <a:fillRect/>
          </a:stretch>
        </p:blipFill>
        <p:spPr bwMode="auto">
          <a:xfrm>
            <a:off x="5197834" y="0"/>
            <a:ext cx="3946166" cy="3933056"/>
          </a:xfrm>
          <a:prstGeom prst="rect">
            <a:avLst/>
          </a:prstGeom>
          <a:noFill/>
        </p:spPr>
      </p:pic>
      <p:sp>
        <p:nvSpPr>
          <p:cNvPr id="2" name="Title 1"/>
          <p:cNvSpPr>
            <a:spLocks noGrp="1"/>
          </p:cNvSpPr>
          <p:nvPr>
            <p:ph type="title"/>
          </p:nvPr>
        </p:nvSpPr>
        <p:spPr/>
        <p:txBody>
          <a:bodyPr/>
          <a:lstStyle/>
          <a:p>
            <a:r>
              <a:rPr lang="en-US" dirty="0" smtClean="0"/>
              <a:t>Atacama Large </a:t>
            </a:r>
            <a:br>
              <a:rPr lang="en-US" dirty="0" smtClean="0"/>
            </a:br>
            <a:r>
              <a:rPr lang="en-US" dirty="0" smtClean="0"/>
              <a:t>Millimeter array.</a:t>
            </a:r>
            <a:endParaRPr lang="en-US" dirty="0"/>
          </a:p>
        </p:txBody>
      </p:sp>
      <p:sp>
        <p:nvSpPr>
          <p:cNvPr id="10" name="Content Placeholder 9"/>
          <p:cNvSpPr>
            <a:spLocks noGrp="1"/>
          </p:cNvSpPr>
          <p:nvPr>
            <p:ph sz="half" idx="1"/>
          </p:nvPr>
        </p:nvSpPr>
        <p:spPr>
          <a:xfrm>
            <a:off x="5076056" y="3573017"/>
            <a:ext cx="3888432" cy="2448271"/>
          </a:xfrm>
        </p:spPr>
        <p:txBody>
          <a:bodyPr>
            <a:normAutofit fontScale="70000" lnSpcReduction="20000"/>
          </a:bodyPr>
          <a:lstStyle/>
          <a:p>
            <a:pPr>
              <a:buNone/>
            </a:pPr>
            <a:r>
              <a:rPr lang="en-US" dirty="0" smtClean="0"/>
              <a:t>       galaxy merger, the result is the best </a:t>
            </a:r>
            <a:r>
              <a:rPr lang="en-US" dirty="0" err="1" smtClean="0"/>
              <a:t>submillimeter</a:t>
            </a:r>
            <a:r>
              <a:rPr lang="en-US" dirty="0" smtClean="0"/>
              <a:t>-wavelength image ever made of the Antennae Galaxies, showing the clouds of dense cold gas from which new stars form, which cannot be seen using visible light</a:t>
            </a:r>
          </a:p>
          <a:p>
            <a:endParaRPr lang="en-US" dirty="0"/>
          </a:p>
        </p:txBody>
      </p:sp>
      <p:sp>
        <p:nvSpPr>
          <p:cNvPr id="11" name="Content Placeholder 10"/>
          <p:cNvSpPr>
            <a:spLocks noGrp="1"/>
          </p:cNvSpPr>
          <p:nvPr>
            <p:ph sz="half" idx="2"/>
          </p:nvPr>
        </p:nvSpPr>
        <p:spPr>
          <a:xfrm>
            <a:off x="0" y="1772816"/>
            <a:ext cx="5868144" cy="4525963"/>
          </a:xfrm>
        </p:spPr>
        <p:txBody>
          <a:bodyPr>
            <a:normAutofit fontScale="70000" lnSpcReduction="20000"/>
          </a:bodyPr>
          <a:lstStyle/>
          <a:p>
            <a:r>
              <a:rPr lang="en-US" dirty="0" smtClean="0"/>
              <a:t>An early observation of the array was a pair of colliding galaxies with dramatically distorted shapes, known as the </a:t>
            </a:r>
            <a:r>
              <a:rPr lang="en-US" dirty="0" smtClean="0">
                <a:hlinkClick r:id="rId3" tooltip="Antennae Galaxies"/>
              </a:rPr>
              <a:t>Antennae Galaxies</a:t>
            </a:r>
            <a:r>
              <a:rPr lang="en-US" dirty="0" smtClean="0"/>
              <a:t>. Although ALMA did not observe the entire</a:t>
            </a:r>
          </a:p>
          <a:p>
            <a:endParaRPr lang="en-US" dirty="0"/>
          </a:p>
        </p:txBody>
      </p:sp>
      <p:pic>
        <p:nvPicPr>
          <p:cNvPr id="363524" name="Picture 4" descr="http://www.eso.org/public/archives/postcards/screen/5-alma.jpg"/>
          <p:cNvPicPr>
            <a:picLocks noChangeAspect="1" noChangeArrowheads="1"/>
          </p:cNvPicPr>
          <p:nvPr/>
        </p:nvPicPr>
        <p:blipFill>
          <a:blip r:embed="rId4" cstate="print"/>
          <a:srcRect/>
          <a:stretch>
            <a:fillRect/>
          </a:stretch>
        </p:blipFill>
        <p:spPr bwMode="auto">
          <a:xfrm>
            <a:off x="0" y="3132019"/>
            <a:ext cx="5292079" cy="372598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1"/>
          <p:cNvSpPr>
            <a:spLocks noGrp="1"/>
          </p:cNvSpPr>
          <p:nvPr>
            <p:ph type="dt" sz="half" idx="10"/>
          </p:nvPr>
        </p:nvSpPr>
        <p:spPr/>
        <p:txBody>
          <a:bodyPr/>
          <a:lstStyle/>
          <a:p>
            <a:endParaRPr lang="en-US"/>
          </a:p>
        </p:txBody>
      </p:sp>
      <p:sp>
        <p:nvSpPr>
          <p:cNvPr id="9" name="Footer Placeholder 2"/>
          <p:cNvSpPr>
            <a:spLocks noGrp="1"/>
          </p:cNvSpPr>
          <p:nvPr>
            <p:ph type="ftr" sz="quarter" idx="11"/>
          </p:nvPr>
        </p:nvSpPr>
        <p:spPr/>
        <p:txBody>
          <a:bodyPr/>
          <a:lstStyle/>
          <a:p>
            <a:endParaRPr lang="en-US"/>
          </a:p>
        </p:txBody>
      </p:sp>
      <p:sp>
        <p:nvSpPr>
          <p:cNvPr id="293896" name="AutoShape 8"/>
          <p:cNvSpPr>
            <a:spLocks noChangeArrowheads="1"/>
          </p:cNvSpPr>
          <p:nvPr/>
        </p:nvSpPr>
        <p:spPr bwMode="auto">
          <a:xfrm>
            <a:off x="1187450" y="1196975"/>
            <a:ext cx="7129463" cy="1524000"/>
          </a:xfrm>
          <a:prstGeom prst="roundRect">
            <a:avLst>
              <a:gd name="adj" fmla="val 16667"/>
            </a:avLst>
          </a:prstGeom>
          <a:solidFill>
            <a:schemeClr val="bg2">
              <a:alpha val="48000"/>
            </a:schemeClr>
          </a:solidFill>
          <a:ln w="9525">
            <a:solidFill>
              <a:schemeClr val="tx1"/>
            </a:solidFill>
            <a:round/>
            <a:headEnd/>
            <a:tailEnd/>
          </a:ln>
        </p:spPr>
        <p:txBody>
          <a:bodyPr wrap="none" anchor="ctr"/>
          <a:lstStyle/>
          <a:p>
            <a:endParaRPr lang="en-US"/>
          </a:p>
        </p:txBody>
      </p:sp>
      <p:sp>
        <p:nvSpPr>
          <p:cNvPr id="293892" name="Rectangle 4"/>
          <p:cNvSpPr>
            <a:spLocks noChangeArrowheads="1"/>
          </p:cNvSpPr>
          <p:nvPr/>
        </p:nvSpPr>
        <p:spPr bwMode="auto">
          <a:xfrm>
            <a:off x="684213" y="0"/>
            <a:ext cx="7772400" cy="1143000"/>
          </a:xfrm>
          <a:prstGeom prst="rect">
            <a:avLst/>
          </a:prstGeom>
          <a:noFill/>
          <a:ln w="9525">
            <a:noFill/>
            <a:miter lim="800000"/>
            <a:headEnd/>
            <a:tailEnd/>
          </a:ln>
          <a:effectLst>
            <a:outerShdw algn="ctr" rotWithShape="0">
              <a:srgbClr val="808080">
                <a:alpha val="75000"/>
              </a:srgbClr>
            </a:outerShdw>
          </a:effectLst>
        </p:spPr>
        <p:txBody>
          <a:bodyPr anchor="ctr"/>
          <a:lstStyle/>
          <a:p>
            <a:pPr algn="ctr" eaLnBrk="1" hangingPunct="1"/>
            <a:r>
              <a:rPr lang="en-GB" sz="4400" dirty="0" err="1" smtClean="0">
                <a:solidFill>
                  <a:schemeClr val="tx2"/>
                </a:solidFill>
              </a:rPr>
              <a:t>Oblers</a:t>
            </a:r>
            <a:r>
              <a:rPr lang="en-GB" sz="4400" dirty="0" smtClean="0">
                <a:solidFill>
                  <a:schemeClr val="tx2"/>
                </a:solidFill>
              </a:rPr>
              <a:t>’ </a:t>
            </a:r>
            <a:r>
              <a:rPr lang="en-GB" sz="4400" dirty="0">
                <a:solidFill>
                  <a:schemeClr val="tx2"/>
                </a:solidFill>
              </a:rPr>
              <a:t>paradox</a:t>
            </a:r>
          </a:p>
        </p:txBody>
      </p:sp>
      <p:sp>
        <p:nvSpPr>
          <p:cNvPr id="293893" name="Rectangle 5"/>
          <p:cNvSpPr>
            <a:spLocks noChangeArrowheads="1"/>
          </p:cNvSpPr>
          <p:nvPr/>
        </p:nvSpPr>
        <p:spPr bwMode="auto">
          <a:xfrm>
            <a:off x="468313" y="3573463"/>
            <a:ext cx="8207375" cy="946150"/>
          </a:xfrm>
          <a:prstGeom prst="rect">
            <a:avLst/>
          </a:prstGeom>
          <a:noFill/>
          <a:ln w="9525">
            <a:noFill/>
            <a:miter lim="800000"/>
            <a:headEnd/>
            <a:tailEnd/>
          </a:ln>
          <a:effectLst/>
        </p:spPr>
        <p:txBody>
          <a:bodyPr anchor="ctr">
            <a:spAutoFit/>
          </a:bodyPr>
          <a:lstStyle/>
          <a:p>
            <a:pPr algn="ctr"/>
            <a:r>
              <a:rPr lang="en-US" sz="2800" b="1"/>
              <a:t>Why isn't the night sky as uniformly bright as the surface of the Sun?</a:t>
            </a:r>
            <a:endParaRPr lang="en-US" sz="2800"/>
          </a:p>
        </p:txBody>
      </p:sp>
      <p:sp>
        <p:nvSpPr>
          <p:cNvPr id="293895" name="Rectangle 7"/>
          <p:cNvSpPr>
            <a:spLocks noChangeArrowheads="1"/>
          </p:cNvSpPr>
          <p:nvPr/>
        </p:nvSpPr>
        <p:spPr bwMode="auto">
          <a:xfrm>
            <a:off x="250825" y="4941888"/>
            <a:ext cx="8424863" cy="457200"/>
          </a:xfrm>
          <a:prstGeom prst="rect">
            <a:avLst/>
          </a:prstGeom>
          <a:noFill/>
          <a:ln w="9525">
            <a:noFill/>
            <a:miter lim="800000"/>
            <a:headEnd/>
            <a:tailEnd/>
          </a:ln>
          <a:effectLst/>
        </p:spPr>
        <p:txBody>
          <a:bodyPr>
            <a:spAutoFit/>
          </a:bodyPr>
          <a:lstStyle/>
          <a:p>
            <a:r>
              <a:rPr lang="en-US"/>
              <a:t>If the Universe has infinitely many stars, then it should be.  </a:t>
            </a:r>
          </a:p>
        </p:txBody>
      </p:sp>
      <p:sp>
        <p:nvSpPr>
          <p:cNvPr id="293897" name="Rectangle 9"/>
          <p:cNvSpPr>
            <a:spLocks noChangeArrowheads="1"/>
          </p:cNvSpPr>
          <p:nvPr/>
        </p:nvSpPr>
        <p:spPr bwMode="auto">
          <a:xfrm>
            <a:off x="1620838" y="1530350"/>
            <a:ext cx="6696075" cy="701675"/>
          </a:xfrm>
          <a:prstGeom prst="rect">
            <a:avLst/>
          </a:prstGeom>
          <a:noFill/>
          <a:ln w="9525">
            <a:noFill/>
            <a:miter lim="800000"/>
            <a:headEnd/>
            <a:tailEnd/>
          </a:ln>
          <a:effectLst/>
        </p:spPr>
        <p:txBody>
          <a:bodyPr anchor="ctr">
            <a:spAutoFit/>
          </a:bodyPr>
          <a:lstStyle/>
          <a:p>
            <a:r>
              <a:rPr lang="en-US" sz="4000" i="1"/>
              <a:t>Why is the night sky dark?</a:t>
            </a:r>
            <a:r>
              <a:rPr lang="en-US" sz="4000"/>
              <a:t> </a:t>
            </a:r>
          </a:p>
        </p:txBody>
      </p:sp>
      <p:sp>
        <p:nvSpPr>
          <p:cNvPr id="293898" name="Text Box 10"/>
          <p:cNvSpPr txBox="1">
            <a:spLocks noChangeArrowheads="1"/>
          </p:cNvSpPr>
          <p:nvPr/>
        </p:nvSpPr>
        <p:spPr bwMode="auto">
          <a:xfrm>
            <a:off x="3851275" y="2997200"/>
            <a:ext cx="1584325" cy="457200"/>
          </a:xfrm>
          <a:prstGeom prst="rect">
            <a:avLst/>
          </a:prstGeom>
          <a:noFill/>
          <a:ln w="9525">
            <a:noFill/>
            <a:miter lim="800000"/>
            <a:headEnd/>
            <a:tailEnd/>
          </a:ln>
          <a:effectLst/>
        </p:spPr>
        <p:txBody>
          <a:bodyPr>
            <a:spAutoFit/>
          </a:bodyPr>
          <a:lstStyle/>
          <a:p>
            <a:pPr algn="ctr">
              <a:spcBef>
                <a:spcPct val="50000"/>
              </a:spcBef>
            </a:pPr>
            <a:r>
              <a:rPr lang="en-GB"/>
              <a:t>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6354" name="Picture 2" descr="http://www-personal.umich.edu/%7Ejensenl/visuals/album/2009/sleeping/IMG_8079.jpg"/>
          <p:cNvPicPr>
            <a:picLocks noChangeAspect="1" noChangeArrowheads="1"/>
          </p:cNvPicPr>
          <p:nvPr/>
        </p:nvPicPr>
        <p:blipFill>
          <a:blip r:embed="rId2" cstate="print"/>
          <a:srcRect/>
          <a:stretch>
            <a:fillRect/>
          </a:stretch>
        </p:blipFill>
        <p:spPr bwMode="auto">
          <a:xfrm>
            <a:off x="1187624" y="1484784"/>
            <a:ext cx="6840760" cy="4275475"/>
          </a:xfrm>
          <a:prstGeom prst="rect">
            <a:avLst/>
          </a:prstGeom>
          <a:noFill/>
        </p:spPr>
      </p:pic>
      <p:sp>
        <p:nvSpPr>
          <p:cNvPr id="2" name="Title 1"/>
          <p:cNvSpPr>
            <a:spLocks noGrp="1"/>
          </p:cNvSpPr>
          <p:nvPr>
            <p:ph type="title"/>
          </p:nvPr>
        </p:nvSpPr>
        <p:spPr/>
        <p:txBody>
          <a:bodyPr/>
          <a:lstStyle/>
          <a:p>
            <a:r>
              <a:rPr lang="en-US" dirty="0" err="1" smtClean="0"/>
              <a:t>Oblers</a:t>
            </a:r>
            <a:r>
              <a:rPr lang="en-US" dirty="0" smtClean="0"/>
              <a:t>’ Paradox in tree form</a:t>
            </a:r>
            <a:endParaRPr lang="en-US" dirty="0"/>
          </a:p>
        </p:txBody>
      </p:sp>
      <p:sp>
        <p:nvSpPr>
          <p:cNvPr id="7" name="TextBox 6"/>
          <p:cNvSpPr txBox="1"/>
          <p:nvPr/>
        </p:nvSpPr>
        <p:spPr>
          <a:xfrm>
            <a:off x="791072" y="5949280"/>
            <a:ext cx="8352928" cy="830997"/>
          </a:xfrm>
          <a:prstGeom prst="rect">
            <a:avLst/>
          </a:prstGeom>
          <a:noFill/>
        </p:spPr>
        <p:txBody>
          <a:bodyPr wrap="square" rtlCol="0">
            <a:spAutoFit/>
          </a:bodyPr>
          <a:lstStyle/>
          <a:p>
            <a:r>
              <a:rPr lang="en-US" dirty="0" smtClean="0"/>
              <a:t>With a big enough forest, you will see a trees no matter where you look…</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to </a:t>
            </a:r>
            <a:r>
              <a:rPr lang="en-US" dirty="0" err="1" smtClean="0"/>
              <a:t>Oblers</a:t>
            </a:r>
            <a:r>
              <a:rPr lang="en-US" dirty="0" smtClean="0"/>
              <a:t>’</a:t>
            </a:r>
            <a:endParaRPr lang="en-US" dirty="0"/>
          </a:p>
        </p:txBody>
      </p:sp>
      <p:sp>
        <p:nvSpPr>
          <p:cNvPr id="3" name="Content Placeholder 2"/>
          <p:cNvSpPr>
            <a:spLocks noGrp="1"/>
          </p:cNvSpPr>
          <p:nvPr>
            <p:ph idx="1"/>
          </p:nvPr>
        </p:nvSpPr>
        <p:spPr/>
        <p:txBody>
          <a:bodyPr>
            <a:normAutofit/>
          </a:bodyPr>
          <a:lstStyle/>
          <a:p>
            <a:r>
              <a:rPr lang="en-US" sz="2400" dirty="0" smtClean="0">
                <a:hlinkClick r:id="rId2"/>
              </a:rPr>
              <a:t>http://www.youtube.com/watch?v=gxJ4M7tyLRE</a:t>
            </a:r>
            <a:endParaRPr lang="en-US" sz="2400" dirty="0" smtClean="0"/>
          </a:p>
          <a:p>
            <a:r>
              <a:rPr lang="en-US" sz="2400" dirty="0" smtClean="0"/>
              <a:t>Newton’s Model of the Universe is wrong.</a:t>
            </a:r>
          </a:p>
          <a:p>
            <a:r>
              <a:rPr lang="en-US" sz="2400" dirty="0" smtClean="0"/>
              <a:t>The Universe is expanding, so distant stars are red-shifted out of the visible spectrum. (Doppler effect) . </a:t>
            </a:r>
          </a:p>
          <a:p>
            <a:r>
              <a:rPr lang="en-US" sz="2400" dirty="0" smtClean="0"/>
              <a:t>The Universe is young (and not infinite in time).  Light from really </a:t>
            </a:r>
            <a:r>
              <a:rPr lang="en-US" sz="2400" dirty="0" err="1" smtClean="0"/>
              <a:t>really</a:t>
            </a:r>
            <a:r>
              <a:rPr lang="en-US" sz="2400" dirty="0" smtClean="0"/>
              <a:t> distant light hasn't had time to reach us yet.  We are looking back in time to see the Universe before the stars were created! </a:t>
            </a:r>
          </a:p>
          <a:p>
            <a:endParaRPr lang="en-US" sz="2400" dirty="0" smtClean="0"/>
          </a:p>
          <a:p>
            <a:endParaRPr lang="en-US" sz="2400"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endParaRPr lang="en-US"/>
          </a:p>
        </p:txBody>
      </p:sp>
      <p:sp>
        <p:nvSpPr>
          <p:cNvPr id="5" name="Footer Placeholder 2"/>
          <p:cNvSpPr>
            <a:spLocks noGrp="1"/>
          </p:cNvSpPr>
          <p:nvPr>
            <p:ph type="ftr" sz="quarter" idx="11"/>
          </p:nvPr>
        </p:nvSpPr>
        <p:spPr/>
        <p:txBody>
          <a:bodyPr/>
          <a:lstStyle/>
          <a:p>
            <a:endParaRPr lang="en-US"/>
          </a:p>
        </p:txBody>
      </p:sp>
      <p:sp>
        <p:nvSpPr>
          <p:cNvPr id="304130" name="AutoShape 2"/>
          <p:cNvSpPr>
            <a:spLocks noChangeArrowheads="1"/>
          </p:cNvSpPr>
          <p:nvPr/>
        </p:nvSpPr>
        <p:spPr bwMode="auto">
          <a:xfrm>
            <a:off x="468313" y="765175"/>
            <a:ext cx="7775575" cy="5400675"/>
          </a:xfrm>
          <a:prstGeom prst="roundRect">
            <a:avLst>
              <a:gd name="adj" fmla="val 16667"/>
            </a:avLst>
          </a:prstGeom>
          <a:solidFill>
            <a:schemeClr val="bg2">
              <a:alpha val="48000"/>
            </a:schemeClr>
          </a:solidFill>
          <a:ln w="9525">
            <a:solidFill>
              <a:schemeClr val="tx1"/>
            </a:solidFill>
            <a:round/>
            <a:headEnd/>
            <a:tailEnd/>
          </a:ln>
        </p:spPr>
        <p:txBody>
          <a:bodyPr wrap="none" anchor="ctr"/>
          <a:lstStyle/>
          <a:p>
            <a:endParaRPr lang="en-US"/>
          </a:p>
        </p:txBody>
      </p:sp>
      <p:sp>
        <p:nvSpPr>
          <p:cNvPr id="304131" name="Rectangle 3"/>
          <p:cNvSpPr>
            <a:spLocks noChangeArrowheads="1"/>
          </p:cNvSpPr>
          <p:nvPr/>
        </p:nvSpPr>
        <p:spPr bwMode="auto">
          <a:xfrm>
            <a:off x="755650" y="1557338"/>
            <a:ext cx="7200900" cy="3959225"/>
          </a:xfrm>
          <a:prstGeom prst="rect">
            <a:avLst/>
          </a:prstGeom>
          <a:noFill/>
          <a:ln w="9525">
            <a:noFill/>
            <a:miter lim="800000"/>
            <a:headEnd/>
            <a:tailEnd/>
          </a:ln>
          <a:effectLst>
            <a:outerShdw algn="ctr" rotWithShape="0">
              <a:srgbClr val="808080">
                <a:alpha val="75000"/>
              </a:srgbClr>
            </a:outerShdw>
          </a:effectLst>
        </p:spPr>
        <p:txBody>
          <a:bodyPr anchor="ctr"/>
          <a:lstStyle/>
          <a:p>
            <a:pPr algn="ctr" eaLnBrk="1" hangingPunct="1"/>
            <a:r>
              <a:rPr lang="en-GB" sz="7200">
                <a:solidFill>
                  <a:schemeClr val="tx2"/>
                </a:solidFill>
              </a:rPr>
              <a:t>THE BIG BANG MODEL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1"/>
          <p:cNvSpPr>
            <a:spLocks noGrp="1"/>
          </p:cNvSpPr>
          <p:nvPr>
            <p:ph type="dt" sz="half" idx="10"/>
          </p:nvPr>
        </p:nvSpPr>
        <p:spPr/>
        <p:txBody>
          <a:bodyPr/>
          <a:lstStyle/>
          <a:p>
            <a:endParaRPr lang="en-US"/>
          </a:p>
        </p:txBody>
      </p:sp>
      <p:sp>
        <p:nvSpPr>
          <p:cNvPr id="7" name="Footer Placeholder 2"/>
          <p:cNvSpPr>
            <a:spLocks noGrp="1"/>
          </p:cNvSpPr>
          <p:nvPr>
            <p:ph type="ftr" sz="quarter" idx="11"/>
          </p:nvPr>
        </p:nvSpPr>
        <p:spPr/>
        <p:txBody>
          <a:bodyPr/>
          <a:lstStyle/>
          <a:p>
            <a:endParaRPr lang="en-US"/>
          </a:p>
        </p:txBody>
      </p:sp>
      <p:sp>
        <p:nvSpPr>
          <p:cNvPr id="300036" name="Rectangle 4"/>
          <p:cNvSpPr>
            <a:spLocks noChangeArrowheads="1"/>
          </p:cNvSpPr>
          <p:nvPr/>
        </p:nvSpPr>
        <p:spPr bwMode="auto">
          <a:xfrm>
            <a:off x="684213" y="0"/>
            <a:ext cx="7772400" cy="1143000"/>
          </a:xfrm>
          <a:prstGeom prst="rect">
            <a:avLst/>
          </a:prstGeom>
          <a:noFill/>
          <a:ln w="9525">
            <a:noFill/>
            <a:miter lim="800000"/>
            <a:headEnd/>
            <a:tailEnd/>
          </a:ln>
          <a:effectLst>
            <a:outerShdw algn="ctr" rotWithShape="0">
              <a:srgbClr val="808080">
                <a:alpha val="75000"/>
              </a:srgbClr>
            </a:outerShdw>
          </a:effectLst>
        </p:spPr>
        <p:txBody>
          <a:bodyPr anchor="ctr"/>
          <a:lstStyle/>
          <a:p>
            <a:pPr algn="ctr" eaLnBrk="1" hangingPunct="1"/>
            <a:r>
              <a:rPr lang="en-GB" sz="4400">
                <a:solidFill>
                  <a:schemeClr val="tx2"/>
                </a:solidFill>
              </a:rPr>
              <a:t>Doppler effect</a:t>
            </a:r>
          </a:p>
        </p:txBody>
      </p:sp>
      <p:sp>
        <p:nvSpPr>
          <p:cNvPr id="300038" name="Rectangle 6"/>
          <p:cNvSpPr>
            <a:spLocks noChangeArrowheads="1"/>
          </p:cNvSpPr>
          <p:nvPr/>
        </p:nvSpPr>
        <p:spPr bwMode="auto">
          <a:xfrm>
            <a:off x="179388" y="1700213"/>
            <a:ext cx="8785225" cy="1015663"/>
          </a:xfrm>
          <a:prstGeom prst="rect">
            <a:avLst/>
          </a:prstGeom>
          <a:noFill/>
          <a:ln w="9525">
            <a:noFill/>
            <a:miter lim="800000"/>
            <a:headEnd/>
            <a:tailEnd/>
          </a:ln>
          <a:effectLst/>
        </p:spPr>
        <p:txBody>
          <a:bodyPr>
            <a:spAutoFit/>
          </a:bodyPr>
          <a:lstStyle/>
          <a:p>
            <a:pPr marL="342900" indent="-342900">
              <a:buFont typeface="Arial" panose="020B0604020202020204" pitchFamily="34" charset="0"/>
              <a:buChar char="•"/>
            </a:pPr>
            <a:r>
              <a:rPr lang="en-GB" sz="2000" dirty="0"/>
              <a:t>In astronomy, the Doppler effect was originally studied in the visible part of the electromagnetic spectrum. Today, the Doppler shift, as it is also known, applies to electromagnetic waves in all portions of the spectrum. </a:t>
            </a:r>
          </a:p>
        </p:txBody>
      </p:sp>
      <p:sp>
        <p:nvSpPr>
          <p:cNvPr id="300044" name="Rectangle 12"/>
          <p:cNvSpPr>
            <a:spLocks noChangeArrowheads="1"/>
          </p:cNvSpPr>
          <p:nvPr/>
        </p:nvSpPr>
        <p:spPr bwMode="auto">
          <a:xfrm>
            <a:off x="174860" y="3658327"/>
            <a:ext cx="4537075" cy="2554545"/>
          </a:xfrm>
          <a:prstGeom prst="rect">
            <a:avLst/>
          </a:prstGeom>
          <a:noFill/>
          <a:ln w="9525">
            <a:noFill/>
            <a:miter lim="800000"/>
            <a:headEnd/>
            <a:tailEnd/>
          </a:ln>
          <a:effectLst/>
        </p:spPr>
        <p:txBody>
          <a:bodyPr anchor="ctr">
            <a:spAutoFit/>
          </a:bodyPr>
          <a:lstStyle/>
          <a:p>
            <a:pPr marL="342900" indent="-342900">
              <a:buFont typeface="Arial" panose="020B0604020202020204" pitchFamily="34" charset="0"/>
              <a:buChar char="•"/>
            </a:pPr>
            <a:r>
              <a:rPr lang="en-US" sz="2000" dirty="0">
                <a:latin typeface="Arial" pitchFamily="34" charset="0"/>
              </a:rPr>
              <a:t>Also, because of the inverse relationship between frequency and wavelength, we can describe the Doppler shift in terms of </a:t>
            </a:r>
            <a:r>
              <a:rPr lang="en-US" sz="2000" b="1" dirty="0">
                <a:latin typeface="Arial" pitchFamily="34" charset="0"/>
              </a:rPr>
              <a:t>wavelength</a:t>
            </a:r>
            <a:r>
              <a:rPr lang="en-US" sz="2000" dirty="0">
                <a:latin typeface="Arial" pitchFamily="34" charset="0"/>
              </a:rPr>
              <a:t>. Radiation is redshifted when its wavelength increases, and is </a:t>
            </a:r>
            <a:r>
              <a:rPr lang="en-US" sz="2000" dirty="0" err="1">
                <a:latin typeface="Arial" pitchFamily="34" charset="0"/>
              </a:rPr>
              <a:t>blueshifted</a:t>
            </a:r>
            <a:r>
              <a:rPr lang="en-US" sz="2000" dirty="0">
                <a:latin typeface="Arial" pitchFamily="34" charset="0"/>
              </a:rPr>
              <a:t> when its wavelength decreases.</a:t>
            </a:r>
            <a:r>
              <a:rPr lang="en-US" sz="2000" dirty="0"/>
              <a:t> </a:t>
            </a:r>
          </a:p>
        </p:txBody>
      </p:sp>
      <p:pic>
        <p:nvPicPr>
          <p:cNvPr id="300046" name="Picture 14" descr="redshift"/>
          <p:cNvPicPr>
            <a:picLocks noChangeAspect="1" noChangeArrowheads="1"/>
          </p:cNvPicPr>
          <p:nvPr/>
        </p:nvPicPr>
        <p:blipFill>
          <a:blip r:embed="rId2" cstate="print"/>
          <a:srcRect/>
          <a:stretch>
            <a:fillRect/>
          </a:stretch>
        </p:blipFill>
        <p:spPr bwMode="auto">
          <a:xfrm>
            <a:off x="4643438" y="3495675"/>
            <a:ext cx="4392612" cy="295751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1"/>
          <p:cNvSpPr>
            <a:spLocks noGrp="1"/>
          </p:cNvSpPr>
          <p:nvPr>
            <p:ph type="dt" sz="half" idx="10"/>
          </p:nvPr>
        </p:nvSpPr>
        <p:spPr/>
        <p:txBody>
          <a:bodyPr/>
          <a:lstStyle/>
          <a:p>
            <a:endParaRPr lang="en-US"/>
          </a:p>
        </p:txBody>
      </p:sp>
      <p:sp>
        <p:nvSpPr>
          <p:cNvPr id="7" name="Footer Placeholder 2"/>
          <p:cNvSpPr>
            <a:spLocks noGrp="1"/>
          </p:cNvSpPr>
          <p:nvPr>
            <p:ph type="ftr" sz="quarter" idx="11"/>
          </p:nvPr>
        </p:nvSpPr>
        <p:spPr/>
        <p:txBody>
          <a:bodyPr/>
          <a:lstStyle/>
          <a:p>
            <a:endParaRPr lang="en-US"/>
          </a:p>
        </p:txBody>
      </p:sp>
      <p:sp>
        <p:nvSpPr>
          <p:cNvPr id="309250" name="Rectangle 2"/>
          <p:cNvSpPr>
            <a:spLocks noChangeArrowheads="1"/>
          </p:cNvSpPr>
          <p:nvPr/>
        </p:nvSpPr>
        <p:spPr bwMode="auto">
          <a:xfrm>
            <a:off x="684213" y="0"/>
            <a:ext cx="7772400" cy="1143000"/>
          </a:xfrm>
          <a:prstGeom prst="rect">
            <a:avLst/>
          </a:prstGeom>
          <a:noFill/>
          <a:ln w="9525">
            <a:noFill/>
            <a:miter lim="800000"/>
            <a:headEnd/>
            <a:tailEnd/>
          </a:ln>
          <a:effectLst>
            <a:outerShdw algn="ctr" rotWithShape="0">
              <a:srgbClr val="808080">
                <a:alpha val="75000"/>
              </a:srgbClr>
            </a:outerShdw>
          </a:effectLst>
        </p:spPr>
        <p:txBody>
          <a:bodyPr anchor="ctr"/>
          <a:lstStyle/>
          <a:p>
            <a:pPr algn="ctr" eaLnBrk="1" hangingPunct="1"/>
            <a:r>
              <a:rPr lang="en-GB" sz="4400" dirty="0">
                <a:solidFill>
                  <a:schemeClr val="tx2"/>
                </a:solidFill>
              </a:rPr>
              <a:t>Doppler effect</a:t>
            </a:r>
          </a:p>
        </p:txBody>
      </p:sp>
      <p:sp>
        <p:nvSpPr>
          <p:cNvPr id="309251" name="Rectangle 3"/>
          <p:cNvSpPr>
            <a:spLocks noChangeArrowheads="1"/>
          </p:cNvSpPr>
          <p:nvPr/>
        </p:nvSpPr>
        <p:spPr bwMode="auto">
          <a:xfrm>
            <a:off x="285750" y="1204805"/>
            <a:ext cx="8569325" cy="1600438"/>
          </a:xfrm>
          <a:prstGeom prst="rect">
            <a:avLst/>
          </a:prstGeom>
          <a:noFill/>
          <a:ln w="9525">
            <a:noFill/>
            <a:miter lim="800000"/>
            <a:headEnd/>
            <a:tailEnd/>
          </a:ln>
          <a:effectLst/>
        </p:spPr>
        <p:txBody>
          <a:bodyPr>
            <a:spAutoFit/>
          </a:bodyPr>
          <a:lstStyle/>
          <a:p>
            <a:pPr marL="342900" indent="-342900">
              <a:buFont typeface="Arial" panose="020B0604020202020204" pitchFamily="34" charset="0"/>
              <a:buChar char="•"/>
            </a:pPr>
            <a:r>
              <a:rPr lang="en-GB" sz="1400" dirty="0"/>
              <a:t>In astronomy, the Doppler effect was originally studied in the visible part of the electromagnetic spectrum. Today, the Doppler shift, as it is also known, applies to electromagnetic waves in all portions of the spectrum. </a:t>
            </a:r>
            <a:endParaRPr lang="en-GB" sz="1400" dirty="0" smtClean="0"/>
          </a:p>
          <a:p>
            <a:pPr marL="342900" indent="-342900">
              <a:buFont typeface="Arial" panose="020B0604020202020204" pitchFamily="34" charset="0"/>
              <a:buChar char="•"/>
            </a:pPr>
            <a:endParaRPr lang="en-GB" sz="1400" dirty="0" smtClean="0"/>
          </a:p>
          <a:p>
            <a:pPr marL="342900" indent="-342900">
              <a:buFont typeface="Arial" panose="020B0604020202020204" pitchFamily="34" charset="0"/>
              <a:buChar char="•"/>
            </a:pPr>
            <a:r>
              <a:rPr lang="en-US" sz="1400" dirty="0">
                <a:latin typeface="Arial" pitchFamily="34" charset="0"/>
              </a:rPr>
              <a:t>Astronomers use Doppler shifts to calculate precisely how fast stars and other astronomical objects move toward or away from Earth.</a:t>
            </a:r>
            <a:r>
              <a:rPr lang="en-US" sz="1400" dirty="0"/>
              <a:t> </a:t>
            </a:r>
          </a:p>
          <a:p>
            <a:endParaRPr lang="en-GB" sz="1400" dirty="0"/>
          </a:p>
        </p:txBody>
      </p:sp>
      <p:sp>
        <p:nvSpPr>
          <p:cNvPr id="309252" name="Rectangle 4"/>
          <p:cNvSpPr>
            <a:spLocks noChangeArrowheads="1"/>
          </p:cNvSpPr>
          <p:nvPr/>
        </p:nvSpPr>
        <p:spPr bwMode="auto">
          <a:xfrm>
            <a:off x="285750" y="2685037"/>
            <a:ext cx="2906634" cy="3754874"/>
          </a:xfrm>
          <a:prstGeom prst="rect">
            <a:avLst/>
          </a:prstGeom>
          <a:noFill/>
          <a:ln w="9525">
            <a:noFill/>
            <a:miter lim="800000"/>
            <a:headEnd/>
            <a:tailEnd/>
          </a:ln>
          <a:effectLst/>
        </p:spPr>
        <p:txBody>
          <a:bodyPr wrap="square" anchor="ctr">
            <a:spAutoFit/>
          </a:bodyPr>
          <a:lstStyle/>
          <a:p>
            <a:endParaRPr lang="en-US" sz="1400" dirty="0"/>
          </a:p>
          <a:p>
            <a:pPr marL="342900" indent="-342900">
              <a:buFont typeface="Arial" panose="020B0604020202020204" pitchFamily="34" charset="0"/>
              <a:buChar char="•"/>
            </a:pPr>
            <a:r>
              <a:rPr lang="en-US" sz="1400" dirty="0" smtClean="0"/>
              <a:t>Notice how the absorption spectra of the sun (at the top) and the supercluster BAS11 (on the bottom) compare.</a:t>
            </a:r>
          </a:p>
          <a:p>
            <a:pPr marL="800100" lvl="1" indent="-342900">
              <a:buFont typeface="Arial" panose="020B0604020202020204" pitchFamily="34" charset="0"/>
              <a:buChar char="•"/>
            </a:pPr>
            <a:r>
              <a:rPr lang="en-US" sz="1400" dirty="0" smtClean="0"/>
              <a:t>Both have the same pattern of absorption lines, indicating they are from the same elements, but the lines on the lower picture are shifted towards the right of the spectrum (shifted towards the red!).  This indicates that BAS11 is moving away from us.</a:t>
            </a:r>
            <a:endParaRPr lang="en-US" sz="1400" dirty="0"/>
          </a:p>
        </p:txBody>
      </p:sp>
      <p:pic>
        <p:nvPicPr>
          <p:cNvPr id="309253" name="Picture 5" descr="redshift"/>
          <p:cNvPicPr>
            <a:picLocks noChangeAspect="1" noChangeArrowheads="1"/>
          </p:cNvPicPr>
          <p:nvPr/>
        </p:nvPicPr>
        <p:blipFill>
          <a:blip r:embed="rId2" cstate="print">
            <a:lum bright="18000"/>
          </a:blip>
          <a:srcRect/>
          <a:stretch>
            <a:fillRect/>
          </a:stretch>
        </p:blipFill>
        <p:spPr bwMode="auto">
          <a:xfrm>
            <a:off x="3276600" y="2997201"/>
            <a:ext cx="5686425" cy="360203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12612</TotalTime>
  <Words>3409</Words>
  <Application>Microsoft Office PowerPoint</Application>
  <PresentationFormat>On-screen Show (4:3)</PresentationFormat>
  <Paragraphs>255</Paragraphs>
  <Slides>39</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39</vt:i4>
      </vt:variant>
    </vt:vector>
  </HeadingPairs>
  <TitlesOfParts>
    <vt:vector size="51" baseType="lpstr">
      <vt:lpstr>ＭＳ Ｐゴシック</vt:lpstr>
      <vt:lpstr>Arial</vt:lpstr>
      <vt:lpstr>Calibri</vt:lpstr>
      <vt:lpstr>Cambria Math</vt:lpstr>
      <vt:lpstr>Consolas</vt:lpstr>
      <vt:lpstr>Corbel</vt:lpstr>
      <vt:lpstr>Tahoma</vt:lpstr>
      <vt:lpstr>Times New Roman</vt:lpstr>
      <vt:lpstr>Wingdings</vt:lpstr>
      <vt:lpstr>Wingdings 2</vt:lpstr>
      <vt:lpstr>Wingdings 3</vt:lpstr>
      <vt:lpstr>Metro</vt:lpstr>
      <vt:lpstr>Option D: Lesson 5</vt:lpstr>
      <vt:lpstr>Newton’s model of Universe</vt:lpstr>
      <vt:lpstr>Oblers’ Paradox</vt:lpstr>
      <vt:lpstr>PowerPoint Presentation</vt:lpstr>
      <vt:lpstr>Oblers’ Paradox in tree form</vt:lpstr>
      <vt:lpstr>Solution to Oblers’</vt:lpstr>
      <vt:lpstr>PowerPoint Presentation</vt:lpstr>
      <vt:lpstr>PowerPoint Presentation</vt:lpstr>
      <vt:lpstr>PowerPoint Presentation</vt:lpstr>
      <vt:lpstr>Doppler Shift </vt:lpstr>
      <vt:lpstr>Hubble’s law</vt:lpstr>
      <vt:lpstr>Implication of Hubble Law and Hubble Constant.</vt:lpstr>
      <vt:lpstr>PowerPoint Presentation</vt:lpstr>
      <vt:lpstr>PowerPoint Presentation</vt:lpstr>
      <vt:lpstr>PowerPoint Presentation</vt:lpstr>
      <vt:lpstr>Age of the Universe</vt:lpstr>
      <vt:lpstr>PowerPoint Presentation</vt:lpstr>
      <vt:lpstr>PowerPoint Presentation</vt:lpstr>
      <vt:lpstr>PowerPoint Presentation</vt:lpstr>
      <vt:lpstr>The Big Bang</vt:lpstr>
      <vt:lpstr>The Big Bang: Inflation and history of the universe.</vt:lpstr>
      <vt:lpstr>Cosmic Background Radiation</vt:lpstr>
      <vt:lpstr>Big Bang and Expansion of the Universe.</vt:lpstr>
      <vt:lpstr>Cosmological Red-Shift</vt:lpstr>
      <vt:lpstr>Cosmological Red-Shift</vt:lpstr>
      <vt:lpstr>Cosmological Redshift: Scale factor.</vt:lpstr>
      <vt:lpstr>Cosmological Redshift: Scale factor.</vt:lpstr>
      <vt:lpstr>The fate of the Universe.</vt:lpstr>
      <vt:lpstr>Fate of the Universe</vt:lpstr>
      <vt:lpstr>PowerPoint Presentation</vt:lpstr>
      <vt:lpstr>Fate of the Universe</vt:lpstr>
      <vt:lpstr>Density of the Universe.</vt:lpstr>
      <vt:lpstr>Dark Matter.</vt:lpstr>
      <vt:lpstr>MACHOs</vt:lpstr>
      <vt:lpstr>Wimps</vt:lpstr>
      <vt:lpstr>So?</vt:lpstr>
      <vt:lpstr>PowerPoint Presentation</vt:lpstr>
      <vt:lpstr>Astrophysics is International…</vt:lpstr>
      <vt:lpstr>Atacama Large  Millimeter array.</vt:lpstr>
    </vt:vector>
  </TitlesOfParts>
  <Company>M 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ASTROPHYSICS  UNIVERSE</dc:title>
  <dc:creator>JDO</dc:creator>
  <cp:lastModifiedBy>Aquila</cp:lastModifiedBy>
  <cp:revision>142</cp:revision>
  <dcterms:created xsi:type="dcterms:W3CDTF">2006-05-19T03:21:10Z</dcterms:created>
  <dcterms:modified xsi:type="dcterms:W3CDTF">2016-04-07T05:33:06Z</dcterms:modified>
</cp:coreProperties>
</file>